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dp" ContentType="image/vnd.ms-photo"/>
  <Default Extension="jpg" ContentType="image/jpeg"/>
  <Override PartName="/ppt/presentation.xml" ContentType="application/vnd.openxmlformats-officedocument.presentationml.presentation.main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9.xml" ContentType="application/vnd.openxmlformats-officedocument.presentationml.slide+xml"/>
  <Override PartName="/ppt/slides/slide8.xml" ContentType="application/vnd.openxmlformats-officedocument.presentationml.slide+xml"/>
  <Override PartName="/ppt/slides/slide7.xml" ContentType="application/vnd.openxmlformats-officedocument.presentationml.slide+xml"/>
  <Override PartName="/ppt/slides/slide6.xml" ContentType="application/vnd.openxmlformats-officedocument.presentationml.slide+xml"/>
  <Override PartName="/ppt/slides/slide5.xml" ContentType="application/vnd.openxmlformats-officedocument.presentationml.slide+xml"/>
  <Override PartName="/ppt/slides/slide1.xml" ContentType="application/vnd.openxmlformats-officedocument.presentationml.slide+xml"/>
  <Override PartName="/ppt/notesSlides/notesSlide2.xml" ContentType="application/vnd.openxmlformats-officedocument.presentationml.notesSlide+xml"/>
  <Override PartName="/ppt/slideMasters/slideMaster1.xml" ContentType="application/vnd.openxmlformats-officedocument.presentationml.slideMaster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3.xml" ContentType="application/vnd.openxmlformats-officedocument.presentationml.notesSlide+xml"/>
  <Override PartName="/ppt/slideLayouts/slideLayout6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1.xml" ContentType="application/vnd.openxmlformats-officedocument.presentationml.slideLayout+xml"/>
  <Override PartName="/ppt/slideLayouts/slideLayout7.xml" ContentType="application/vnd.openxmlformats-officedocument.presentationml.slideLayout+xml"/>
  <Override PartName="/ppt/notesSlides/notesSlide1.xml" ContentType="application/vnd.openxmlformats-officedocument.presentationml.notesSlide+xml"/>
  <Override PartName="/ppt/slideLayouts/slideLayout8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1.xml" ContentType="application/vnd.openxmlformats-officedocument.presentationml.slideLayout+xml"/>
  <Override PartName="/ppt/handoutMasters/handoutMaster1.xml" ContentType="application/vnd.openxmlformats-officedocument.presentationml.handoutMaster+xml"/>
  <Override PartName="/ppt/notesMasters/notesMaster1.xml" ContentType="application/vnd.openxmlformats-officedocument.presentationml.notesMaster+xml"/>
  <Override PartName="/ppt/theme/theme3.xml" ContentType="application/vnd.openxmlformats-officedocument.theme+xml"/>
  <Override PartName="/ppt/theme/theme2.xml" ContentType="application/vnd.openxmlformats-officedocument.theme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viewProps.xml" ContentType="application/vnd.openxmlformats-officedocument.presentationml.viewProps+xml"/>
  <Override PartName="/ppt/presProps.xml" ContentType="application/vnd.openxmlformats-officedocument.presentationml.presProps+xml"/>
  <Override PartName="/docProps/app.xml" ContentType="application/vnd.openxmlformats-officedocument.extended-properties+xml"/>
  <Override PartName="/docProps/core.xml" ContentType="application/vnd.openxmlformats-package.core-properties+xml"/>
  <Override PartName="/customXml/itemProps2.xml" ContentType="application/vnd.openxmlformats-officedocument.customXmlProperties+xml"/>
  <Override PartName="/customXml/itemProps1.xml" ContentType="application/vnd.openxmlformats-officedocument.customXmlProperties+xml"/>
  <Override PartName="/customXml/itemProps3.xml" ContentType="application/vnd.openxmlformats-officedocument.customXml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 autoCompressPictures="0">
  <p:sldMasterIdLst>
    <p:sldMasterId id="2147483648" r:id="rId1"/>
  </p:sldMasterIdLst>
  <p:notesMasterIdLst>
    <p:notesMasterId r:id="rId11"/>
  </p:notesMasterIdLst>
  <p:handoutMasterIdLst>
    <p:handoutMasterId r:id="rId12"/>
  </p:handoutMasterIdLst>
  <p:sldIdLst>
    <p:sldId id="289" r:id="rId2"/>
    <p:sldId id="290" r:id="rId3"/>
    <p:sldId id="295" r:id="rId4"/>
    <p:sldId id="291" r:id="rId5"/>
    <p:sldId id="296" r:id="rId6"/>
    <p:sldId id="292" r:id="rId7"/>
    <p:sldId id="297" r:id="rId8"/>
    <p:sldId id="294" r:id="rId9"/>
    <p:sldId id="298" r:id="rId10"/>
  </p:sldIdLst>
  <p:sldSz cx="12192000" cy="6858000"/>
  <p:notesSz cx="9874250" cy="6797675"/>
  <p:defaultTextStyle>
    <a:defPPr lvl="0">
      <a:defRPr lang="ru-RU"/>
    </a:defPPr>
    <a:lvl1pPr marL="0" lv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lvl="1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lvl="2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lvl="3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lvl="4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lvl="5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lvl="6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lvl="7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lvl="8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A8A8A8"/>
    <a:srgbClr val="4E998C"/>
    <a:srgbClr val="A97955"/>
    <a:srgbClr val="149AAC"/>
    <a:srgbClr val="3B8554"/>
    <a:srgbClr val="775593"/>
    <a:srgbClr val="FFF2CC"/>
    <a:srgbClr val="28BEA5"/>
    <a:srgbClr val="FFFF66"/>
    <a:srgbClr val="0070C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90651C3A-4460-11DB-9652-00E08161165F}">
  <a:tblStyle styleId="{72833802-FEF1-4C79-8D5D-14CF1EAF98D9}" styleName="Светлый стиль 2 — акцент 2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</a:tcBdr>
      </a:tcStyle>
    </a:band1H>
    <a:band1V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</a:tcBdr>
      </a:tcStyle>
    </a:band1V>
    <a:band2V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2"/>
        </a:fillRef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6274" autoAdjust="0"/>
    <p:restoredTop sz="84029" autoAdjust="0"/>
  </p:normalViewPr>
  <p:slideViewPr>
    <p:cSldViewPr snapToGrid="0">
      <p:cViewPr varScale="1">
        <p:scale>
          <a:sx n="74" d="100"/>
          <a:sy n="74" d="100"/>
        </p:scale>
        <p:origin x="1440" y="58"/>
      </p:cViewPr>
      <p:guideLst>
        <p:guide orient="horz" pos="2160"/>
        <p:guide pos="384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18" Type="http://schemas.openxmlformats.org/officeDocument/2006/relationships/customXml" Target="../customXml/item2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handoutMaster" Target="handoutMasters/handoutMaster1.xml"/><Relationship Id="rId17" Type="http://schemas.openxmlformats.org/officeDocument/2006/relationships/customXml" Target="../customXml/item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customXml" Target="../customXml/item3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2"/>
            <a:ext cx="4278842" cy="341064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quarter" idx="1"/>
          </p:nvPr>
        </p:nvSpPr>
        <p:spPr>
          <a:xfrm>
            <a:off x="5593123" y="2"/>
            <a:ext cx="4278842" cy="341064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EFEC6B7-9426-489E-BA31-248E63DB3171}" type="datetimeFigureOut">
              <a:rPr lang="ru-RU" smtClean="0"/>
              <a:t>13.12.2024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2"/>
          </p:nvPr>
        </p:nvSpPr>
        <p:spPr>
          <a:xfrm>
            <a:off x="0" y="6456612"/>
            <a:ext cx="4278842" cy="341063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3"/>
          </p:nvPr>
        </p:nvSpPr>
        <p:spPr>
          <a:xfrm>
            <a:off x="5593123" y="6456612"/>
            <a:ext cx="4278842" cy="341063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946940F-F312-448F-ADCA-707FC6A0A37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944756893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2"/>
            <a:ext cx="4278842" cy="341064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5593123" y="2"/>
            <a:ext cx="4278842" cy="341064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81F3B12-403D-447A-9656-D0C71C22E1F7}" type="datetimeFigureOut">
              <a:rPr lang="ru-RU" smtClean="0"/>
              <a:pPr/>
              <a:t>13.12.2024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2898775" y="849313"/>
            <a:ext cx="4078288" cy="229393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987425" y="3271381"/>
            <a:ext cx="7899400" cy="2676585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6456612"/>
            <a:ext cx="4278842" cy="341063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5593123" y="6456612"/>
            <a:ext cx="4278842" cy="341063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D741F6C-E288-4C42-B1C0-1288DF1D43B2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08561616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D741F6C-E288-4C42-B1C0-1288DF1D43B2}" type="slidenum">
              <a:rPr lang="ru-RU" smtClean="0"/>
              <a:pPr/>
              <a:t>1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029085726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D741F6C-E288-4C42-B1C0-1288DF1D43B2}" type="slidenum">
              <a:rPr lang="ru-RU" smtClean="0"/>
              <a:pPr/>
              <a:t>2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47245078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D741F6C-E288-4C42-B1C0-1288DF1D43B2}" type="slidenum">
              <a:rPr lang="ru-RU" smtClean="0"/>
              <a:pPr/>
              <a:t>4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3392691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D741F6C-E288-4C42-B1C0-1288DF1D43B2}" type="slidenum">
              <a:rPr lang="ru-RU" smtClean="0"/>
              <a:pPr/>
              <a:t>6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51124601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D741F6C-E288-4C42-B1C0-1288DF1D43B2}" type="slidenum">
              <a:rPr lang="ru-RU" smtClean="0"/>
              <a:pPr/>
              <a:t>7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30774405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13.12.2024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13.12.2024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13.12.2024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13.12.2024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13.12.2024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13.12.2024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13.12.2024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13.12.2024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13.12.2024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13.12.2024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8839200" y="274639"/>
            <a:ext cx="27432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609600" y="274639"/>
            <a:ext cx="80264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13.12.2024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B106E36-FD25-4E2D-B0AA-010F637433A0}" type="datetimeFigureOut">
              <a:rPr lang="ru-RU" smtClean="0"/>
              <a:pPr/>
              <a:t>13.12.2024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png"/><Relationship Id="rId3" Type="http://schemas.openxmlformats.org/officeDocument/2006/relationships/image" Target="../media/image1.png"/><Relationship Id="rId7" Type="http://schemas.openxmlformats.org/officeDocument/2006/relationships/image" Target="../media/image4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.png"/><Relationship Id="rId5" Type="http://schemas.microsoft.com/office/2007/relationships/hdphoto" Target="../media/hdphoto1.wdp"/><Relationship Id="rId4" Type="http://schemas.openxmlformats.org/officeDocument/2006/relationships/image" Target="../media/image2.png"/><Relationship Id="rId9" Type="http://schemas.openxmlformats.org/officeDocument/2006/relationships/image" Target="../media/image6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g"/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hyperlink" Target="https://vk.com/im?sel=340335095&amp;st=#%D0%9C%D0%AB%D0%92%D0%9C%D0%95%D0%A1%D0%A2%D0%95" TargetMode="Externa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6" name="Picture 2" descr="C:\Users\Das-9\OneDrive\Рабочий стол\Работа\арктический форум\Новая папка\Арктический форум\smashing-freebie-dashel-icon-set\PNGs\Contract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03104" y="119070"/>
            <a:ext cx="599618" cy="792088"/>
          </a:xfrm>
          <a:prstGeom prst="rect">
            <a:avLst/>
          </a:prstGeom>
          <a:noFill/>
        </p:spPr>
      </p:pic>
      <p:sp>
        <p:nvSpPr>
          <p:cNvPr id="37" name="Прямоугольник 36"/>
          <p:cNvSpPr/>
          <p:nvPr/>
        </p:nvSpPr>
        <p:spPr>
          <a:xfrm>
            <a:off x="1057835" y="-30638"/>
            <a:ext cx="10981765" cy="94179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fontAlgn="base">
              <a:lnSpc>
                <a:spcPct val="115000"/>
              </a:lnSpc>
              <a:buClr>
                <a:srgbClr val="000000"/>
              </a:buClr>
            </a:pPr>
            <a:r>
              <a:rPr lang="ru-RU" sz="2800" b="1" dirty="0" smtClean="0">
                <a:solidFill>
                  <a:srgbClr val="28BEA5"/>
                </a:solidFill>
                <a:latin typeface="Bahnschrift Condensed" panose="020B0502040204020203" pitchFamily="34" charset="0"/>
                <a:sym typeface="Arial"/>
              </a:rPr>
              <a:t>«Содружество равных возможностей»</a:t>
            </a:r>
          </a:p>
          <a:p>
            <a:pPr lvl="0" fontAlgn="base">
              <a:lnSpc>
                <a:spcPct val="115000"/>
              </a:lnSpc>
              <a:buClr>
                <a:srgbClr val="000000"/>
              </a:buClr>
            </a:pPr>
            <a:r>
              <a:rPr lang="ru-RU" sz="2000" b="1" dirty="0" smtClean="0">
                <a:solidFill>
                  <a:srgbClr val="0070C0"/>
                </a:solidFill>
                <a:latin typeface="Bahnschrift Condensed" panose="020B0502040204020203" pitchFamily="34" charset="0"/>
                <a:sym typeface="Arial"/>
              </a:rPr>
              <a:t>ДЕЙСТВУЕТ С «23»  сентября 2021  ГОДА</a:t>
            </a:r>
            <a:endParaRPr lang="ru-RU" sz="2000" b="1" dirty="0">
              <a:solidFill>
                <a:srgbClr val="0070C0"/>
              </a:solidFill>
              <a:latin typeface="Bahnschrift Condensed" panose="020B0502040204020203" pitchFamily="34" charset="0"/>
              <a:sym typeface="Arial"/>
            </a:endParaRPr>
          </a:p>
        </p:txBody>
      </p:sp>
      <p:sp>
        <p:nvSpPr>
          <p:cNvPr id="31" name="Прямоугольник 30"/>
          <p:cNvSpPr/>
          <p:nvPr/>
        </p:nvSpPr>
        <p:spPr>
          <a:xfrm>
            <a:off x="6946348" y="1073281"/>
            <a:ext cx="2703686" cy="757130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  <a:ln w="34925" cap="sq" cmpd="sng">
            <a:solidFill>
              <a:srgbClr val="0070C0">
                <a:alpha val="65000"/>
              </a:srgbClr>
            </a:solidFill>
            <a:round/>
          </a:ln>
        </p:spPr>
        <p:txBody>
          <a:bodyPr wrap="square">
            <a:spAutoFit/>
          </a:bodyPr>
          <a:lstStyle/>
          <a:p>
            <a:pPr>
              <a:defRPr lang="ru-RU" sz="2160" b="0" i="0" u="none" strike="noStrike" kern="1200" baseline="0" dirty="0">
                <a:solidFill>
                  <a:srgbClr val="002060"/>
                </a:solidFill>
                <a:latin typeface="Bahnschrift Condensed" pitchFamily="34" charset="0"/>
                <a:ea typeface="+mn-ea"/>
                <a:cs typeface="+mn-cs"/>
              </a:defRPr>
            </a:pPr>
            <a:r>
              <a:rPr lang="ru-RU" dirty="0" smtClean="0"/>
              <a:t>Основные направления деятельности:</a:t>
            </a:r>
            <a:endParaRPr lang="ru-RU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cxnSp>
        <p:nvCxnSpPr>
          <p:cNvPr id="81" name="Прямая соединительная линия 80"/>
          <p:cNvCxnSpPr/>
          <p:nvPr/>
        </p:nvCxnSpPr>
        <p:spPr>
          <a:xfrm>
            <a:off x="1168242" y="505599"/>
            <a:ext cx="6455320" cy="0"/>
          </a:xfrm>
          <a:prstGeom prst="line">
            <a:avLst/>
          </a:prstGeom>
          <a:ln w="19050">
            <a:solidFill>
              <a:schemeClr val="bg1">
                <a:lumMod val="75000"/>
              </a:schemeClr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9" name="Прямоугольник 68"/>
          <p:cNvSpPr/>
          <p:nvPr/>
        </p:nvSpPr>
        <p:spPr>
          <a:xfrm>
            <a:off x="6953626" y="1887818"/>
            <a:ext cx="2696408" cy="432048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 w="31750">
            <a:solidFill>
              <a:schemeClr val="accent1"/>
            </a:solidFill>
            <a:prstDash val="sysDot"/>
          </a:ln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b="1" dirty="0" smtClean="0">
                <a:solidFill>
                  <a:schemeClr val="accent1">
                    <a:lumMod val="50000"/>
                  </a:schemeClr>
                </a:solidFill>
              </a:rPr>
              <a:t>социальное</a:t>
            </a:r>
            <a:endParaRPr lang="ru-RU" b="1" dirty="0">
              <a:solidFill>
                <a:schemeClr val="accent1">
                  <a:lumMod val="50000"/>
                </a:schemeClr>
              </a:solidFill>
            </a:endParaRPr>
          </a:p>
        </p:txBody>
      </p:sp>
      <p:sp>
        <p:nvSpPr>
          <p:cNvPr id="85" name="Прямоугольник 84">
            <a:extLst>
              <a:ext uri="{FF2B5EF4-FFF2-40B4-BE49-F238E27FC236}">
                <a16:creationId xmlns:a16="http://schemas.microsoft.com/office/drawing/2014/main" id="{705440C4-E74B-1944-B487-7211DD8801A7}"/>
              </a:ext>
            </a:extLst>
          </p:cNvPr>
          <p:cNvSpPr/>
          <p:nvPr/>
        </p:nvSpPr>
        <p:spPr>
          <a:xfrm>
            <a:off x="39416" y="5062635"/>
            <a:ext cx="2345622" cy="185691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ts val="5599"/>
              </a:lnSpc>
            </a:pPr>
            <a:r>
              <a:rPr lang="ru-RU" sz="3000" b="1" dirty="0" smtClean="0">
                <a:solidFill>
                  <a:srgbClr val="00518E"/>
                </a:solidFill>
                <a:latin typeface="Bahnschrift SemiBold Condensed" panose="020B0502040204020203" pitchFamily="34" charset="0"/>
              </a:rPr>
              <a:t>Контакты:</a:t>
            </a:r>
          </a:p>
          <a:p>
            <a:r>
              <a:rPr lang="ru-RU" sz="2000" b="1" dirty="0" smtClean="0">
                <a:solidFill>
                  <a:srgbClr val="0070C0"/>
                </a:solidFill>
                <a:latin typeface="Muller Narrow Light" pitchFamily="50" charset="-52"/>
                <a:ea typeface="Calibri"/>
                <a:cs typeface="Arial"/>
              </a:rPr>
              <a:t>     </a:t>
            </a:r>
            <a:r>
              <a:rPr lang="en-US" sz="1600" b="1" dirty="0">
                <a:solidFill>
                  <a:srgbClr val="0070C0"/>
                </a:solidFill>
                <a:latin typeface="Muller Narrow Light" pitchFamily="50" charset="-52"/>
                <a:ea typeface="Calibri"/>
                <a:cs typeface="Arial"/>
              </a:rPr>
              <a:t>https://vk.com/sodruzhestvo_ravnyh_vozmozhnoste</a:t>
            </a:r>
            <a:endParaRPr lang="ru-RU" sz="2000" b="1" dirty="0" smtClean="0">
              <a:solidFill>
                <a:srgbClr val="0070C0"/>
              </a:solidFill>
              <a:latin typeface="Bahnschrift SemiBold Condensed" panose="020B0502040204020203" pitchFamily="34" charset="0"/>
            </a:endParaRPr>
          </a:p>
        </p:txBody>
      </p:sp>
      <p:pic>
        <p:nvPicPr>
          <p:cNvPr id="90" name="Рисунок 89" descr="H:\02_Управление БРиБП\21_ОТКРЫТЫЙ БЮДЖЕТ\2019\ФИНАНСОВАЯ ГРАМОТНОСТЬ\Материалы\image.jpg"/>
          <p:cNvPicPr>
            <a:picLocks noChangeAspect="1"/>
          </p:cNvPicPr>
          <p:nvPr/>
        </p:nvPicPr>
        <p:blipFill rotWithShape="1">
          <a:blip r:embed="rId4" cstate="print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ackgroundRemoval t="1471" b="48382" l="1324" r="48088">
                        <a14:foregroundMark x1="13382" y1="21324" x2="21912" y2="28676"/>
                        <a14:foregroundMark x1="27647" y1="29118" x2="37647" y2="19265"/>
                        <a14:foregroundMark x1="25147" y1="17206" x2="25147" y2="26618"/>
                        <a14:foregroundMark x1="10735" y1="17941" x2="15441" y2="24412"/>
                        <a14:foregroundMark x1="32353" y1="27794" x2="37500" y2="33088"/>
                        <a14:foregroundMark x1="37500" y1="30294" x2="40147" y2="33824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1437" t="1513" r="51816" b="51512"/>
          <a:stretch/>
        </p:blipFill>
        <p:spPr bwMode="auto">
          <a:xfrm>
            <a:off x="101287" y="5701539"/>
            <a:ext cx="358870" cy="357377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150" name="Прямоугольник 149"/>
          <p:cNvSpPr/>
          <p:nvPr/>
        </p:nvSpPr>
        <p:spPr>
          <a:xfrm>
            <a:off x="-42517" y="4545922"/>
            <a:ext cx="2275985" cy="49904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33350" algn="ctr">
              <a:lnSpc>
                <a:spcPct val="115000"/>
              </a:lnSpc>
              <a:spcBef>
                <a:spcPts val="900"/>
              </a:spcBef>
              <a:buClr>
                <a:srgbClr val="595959"/>
              </a:buClr>
              <a:buSzPts val="1500"/>
            </a:pPr>
            <a:r>
              <a:rPr lang="ru-RU" sz="1200" b="1" dirty="0" smtClean="0">
                <a:solidFill>
                  <a:srgbClr val="595959"/>
                </a:solidFill>
                <a:latin typeface="Arial"/>
                <a:ea typeface="Arial"/>
                <a:cs typeface="Arial"/>
                <a:sym typeface="Arial"/>
              </a:rPr>
              <a:t>Голуб Людмила Евгеньевна </a:t>
            </a:r>
            <a:endParaRPr lang="ru-RU" sz="1200" b="1" dirty="0">
              <a:solidFill>
                <a:srgbClr val="595959"/>
              </a:solidFill>
              <a:latin typeface="Arial"/>
              <a:ea typeface="Arial"/>
              <a:cs typeface="Arial"/>
            </a:endParaRPr>
          </a:p>
        </p:txBody>
      </p:sp>
      <p:cxnSp>
        <p:nvCxnSpPr>
          <p:cNvPr id="151" name="Прямая соединительная линия 150"/>
          <p:cNvCxnSpPr/>
          <p:nvPr/>
        </p:nvCxnSpPr>
        <p:spPr>
          <a:xfrm flipH="1">
            <a:off x="6750712" y="1073281"/>
            <a:ext cx="3865" cy="5531801"/>
          </a:xfrm>
          <a:prstGeom prst="line">
            <a:avLst/>
          </a:prstGeom>
          <a:ln w="38100">
            <a:solidFill>
              <a:schemeClr val="accent6">
                <a:lumMod val="75000"/>
              </a:schemeClr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2" name="Прямоугольник 151"/>
          <p:cNvSpPr/>
          <p:nvPr/>
        </p:nvSpPr>
        <p:spPr>
          <a:xfrm>
            <a:off x="6946348" y="3418106"/>
            <a:ext cx="2703686" cy="757130"/>
          </a:xfrm>
          <a:prstGeom prst="rect">
            <a:avLst/>
          </a:prstGeom>
          <a:solidFill>
            <a:schemeClr val="accent3">
              <a:lumMod val="40000"/>
              <a:lumOff val="60000"/>
            </a:schemeClr>
          </a:solidFill>
          <a:ln w="34925" cmpd="sng">
            <a:solidFill>
              <a:srgbClr val="0070C0">
                <a:alpha val="65000"/>
              </a:srgbClr>
            </a:solidFill>
          </a:ln>
        </p:spPr>
        <p:txBody>
          <a:bodyPr wrap="square">
            <a:spAutoFit/>
          </a:bodyPr>
          <a:lstStyle/>
          <a:p>
            <a:pPr>
              <a:defRPr lang="ru-RU" sz="2160" b="0" i="0" u="none" strike="noStrike" kern="1200" baseline="0" dirty="0">
                <a:solidFill>
                  <a:srgbClr val="002060"/>
                </a:solidFill>
                <a:latin typeface="Bahnschrift Condensed" pitchFamily="34" charset="0"/>
                <a:ea typeface="+mn-ea"/>
                <a:cs typeface="+mn-cs"/>
              </a:defRPr>
            </a:pPr>
            <a:r>
              <a:rPr lang="ru-RU" dirty="0" smtClean="0"/>
              <a:t>Основные форматы деятельности:</a:t>
            </a:r>
            <a:endParaRPr lang="ru-RU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sp>
        <p:nvSpPr>
          <p:cNvPr id="155" name="Прямоугольник 154"/>
          <p:cNvSpPr/>
          <p:nvPr/>
        </p:nvSpPr>
        <p:spPr>
          <a:xfrm>
            <a:off x="6931480" y="4231498"/>
            <a:ext cx="2691945" cy="337447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 w="31750">
            <a:solidFill>
              <a:schemeClr val="accent4"/>
            </a:solidFill>
            <a:prstDash val="sysDot"/>
          </a:ln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b="1" dirty="0" smtClean="0">
                <a:solidFill>
                  <a:schemeClr val="accent4">
                    <a:lumMod val="75000"/>
                  </a:schemeClr>
                </a:solidFill>
              </a:rPr>
              <a:t>праздники</a:t>
            </a:r>
          </a:p>
        </p:txBody>
      </p:sp>
      <p:sp>
        <p:nvSpPr>
          <p:cNvPr id="156" name="Прямоугольник 155"/>
          <p:cNvSpPr/>
          <p:nvPr/>
        </p:nvSpPr>
        <p:spPr>
          <a:xfrm>
            <a:off x="6954989" y="2373871"/>
            <a:ext cx="2696408" cy="432048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 w="31750">
            <a:solidFill>
              <a:schemeClr val="accent1"/>
            </a:solidFill>
            <a:prstDash val="sysDot"/>
          </a:ln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b="1" dirty="0" smtClean="0">
                <a:solidFill>
                  <a:schemeClr val="accent5">
                    <a:lumMod val="50000"/>
                  </a:schemeClr>
                </a:solidFill>
              </a:rPr>
              <a:t>творчество</a:t>
            </a:r>
            <a:endParaRPr lang="ru-RU" b="1" dirty="0">
              <a:solidFill>
                <a:schemeClr val="accent5">
                  <a:lumMod val="50000"/>
                </a:schemeClr>
              </a:solidFill>
            </a:endParaRPr>
          </a:p>
        </p:txBody>
      </p:sp>
      <p:sp>
        <p:nvSpPr>
          <p:cNvPr id="158" name="Прямоугольник 157"/>
          <p:cNvSpPr/>
          <p:nvPr/>
        </p:nvSpPr>
        <p:spPr>
          <a:xfrm>
            <a:off x="6922412" y="4643540"/>
            <a:ext cx="2691945" cy="337447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 w="31750">
            <a:solidFill>
              <a:schemeClr val="accent4"/>
            </a:solidFill>
            <a:prstDash val="sysDot"/>
          </a:ln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b="1" dirty="0" err="1" smtClean="0">
                <a:solidFill>
                  <a:schemeClr val="accent4">
                    <a:lumMod val="75000"/>
                  </a:schemeClr>
                </a:solidFill>
              </a:rPr>
              <a:t>квесты</a:t>
            </a:r>
            <a:endParaRPr lang="ru-RU" b="1" dirty="0" smtClean="0">
              <a:solidFill>
                <a:schemeClr val="accent4">
                  <a:lumMod val="75000"/>
                </a:schemeClr>
              </a:solidFill>
            </a:endParaRPr>
          </a:p>
        </p:txBody>
      </p:sp>
      <p:sp>
        <p:nvSpPr>
          <p:cNvPr id="159" name="Прямоугольник 158"/>
          <p:cNvSpPr/>
          <p:nvPr/>
        </p:nvSpPr>
        <p:spPr>
          <a:xfrm>
            <a:off x="6918033" y="5055582"/>
            <a:ext cx="2691945" cy="337447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 w="31750">
            <a:solidFill>
              <a:schemeClr val="accent4"/>
            </a:solidFill>
            <a:prstDash val="sysDot"/>
          </a:ln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chemeClr val="accent4">
                    <a:lumMod val="75000"/>
                  </a:schemeClr>
                </a:solidFill>
              </a:rPr>
              <a:t>м</a:t>
            </a:r>
            <a:r>
              <a:rPr lang="ru-RU" b="1" dirty="0" smtClean="0">
                <a:solidFill>
                  <a:schemeClr val="accent4">
                    <a:lumMod val="75000"/>
                  </a:schemeClr>
                </a:solidFill>
              </a:rPr>
              <a:t>астер-классы</a:t>
            </a:r>
          </a:p>
        </p:txBody>
      </p:sp>
      <p:sp>
        <p:nvSpPr>
          <p:cNvPr id="160" name="Прямоугольник 159"/>
          <p:cNvSpPr/>
          <p:nvPr/>
        </p:nvSpPr>
        <p:spPr>
          <a:xfrm>
            <a:off x="6922412" y="5453731"/>
            <a:ext cx="2691945" cy="521103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 w="31750">
            <a:solidFill>
              <a:schemeClr val="accent4"/>
            </a:solidFill>
            <a:prstDash val="sysDot"/>
          </a:ln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chemeClr val="accent4">
                    <a:lumMod val="75000"/>
                  </a:schemeClr>
                </a:solidFill>
              </a:rPr>
              <a:t>т</a:t>
            </a:r>
            <a:r>
              <a:rPr lang="ru-RU" b="1" dirty="0" smtClean="0">
                <a:solidFill>
                  <a:schemeClr val="accent4">
                    <a:lumMod val="75000"/>
                  </a:schemeClr>
                </a:solidFill>
              </a:rPr>
              <a:t>еатрализованные представления</a:t>
            </a:r>
          </a:p>
        </p:txBody>
      </p:sp>
      <p:sp>
        <p:nvSpPr>
          <p:cNvPr id="161" name="Прямоугольник 160"/>
          <p:cNvSpPr/>
          <p:nvPr/>
        </p:nvSpPr>
        <p:spPr>
          <a:xfrm>
            <a:off x="6917730" y="6081939"/>
            <a:ext cx="2691945" cy="337447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 w="31750">
            <a:solidFill>
              <a:schemeClr val="accent4"/>
            </a:solidFill>
            <a:prstDash val="sysDot"/>
          </a:ln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b="1" dirty="0" smtClean="0">
                <a:solidFill>
                  <a:schemeClr val="accent4">
                    <a:lumMod val="75000"/>
                  </a:schemeClr>
                </a:solidFill>
              </a:rPr>
              <a:t>тренинги</a:t>
            </a:r>
          </a:p>
        </p:txBody>
      </p:sp>
      <p:cxnSp>
        <p:nvCxnSpPr>
          <p:cNvPr id="163" name="Прямая соединительная линия 162"/>
          <p:cNvCxnSpPr/>
          <p:nvPr/>
        </p:nvCxnSpPr>
        <p:spPr>
          <a:xfrm>
            <a:off x="2437357" y="1056264"/>
            <a:ext cx="85" cy="5524445"/>
          </a:xfrm>
          <a:prstGeom prst="line">
            <a:avLst/>
          </a:prstGeom>
          <a:ln w="38100"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4" name="Прямоугольник 163"/>
          <p:cNvSpPr/>
          <p:nvPr/>
        </p:nvSpPr>
        <p:spPr>
          <a:xfrm>
            <a:off x="2548962" y="874755"/>
            <a:ext cx="3993979" cy="757130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34925">
            <a:solidFill>
              <a:schemeClr val="accent4">
                <a:alpha val="65000"/>
              </a:schemeClr>
            </a:solidFill>
          </a:ln>
        </p:spPr>
        <p:txBody>
          <a:bodyPr wrap="square">
            <a:spAutoFit/>
          </a:bodyPr>
          <a:lstStyle/>
          <a:p>
            <a:pPr>
              <a:defRPr lang="ru-RU" sz="2160" b="0" i="0" u="none" strike="noStrike" kern="1200" baseline="0" dirty="0">
                <a:solidFill>
                  <a:srgbClr val="002060"/>
                </a:solidFill>
                <a:latin typeface="Bahnschrift Condensed" pitchFamily="34" charset="0"/>
                <a:ea typeface="+mn-ea"/>
                <a:cs typeface="+mn-cs"/>
              </a:defRPr>
            </a:pPr>
            <a:r>
              <a:rPr lang="ru-RU" dirty="0" smtClean="0"/>
              <a:t>Наш </a:t>
            </a:r>
          </a:p>
          <a:p>
            <a:pPr>
              <a:defRPr lang="ru-RU" sz="2160" b="0" i="0" u="none" strike="noStrike" kern="1200" baseline="0" dirty="0">
                <a:solidFill>
                  <a:srgbClr val="002060"/>
                </a:solidFill>
                <a:latin typeface="Bahnschrift Condensed" pitchFamily="34" charset="0"/>
                <a:ea typeface="+mn-ea"/>
                <a:cs typeface="+mn-cs"/>
              </a:defRPr>
            </a:pPr>
            <a:r>
              <a:rPr lang="ru-RU" dirty="0" smtClean="0"/>
              <a:t>состав:</a:t>
            </a:r>
            <a:endParaRPr lang="ru-RU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sp>
        <p:nvSpPr>
          <p:cNvPr id="165" name="Пятиугольник 164"/>
          <p:cNvSpPr/>
          <p:nvPr/>
        </p:nvSpPr>
        <p:spPr>
          <a:xfrm rot="5400000">
            <a:off x="2661087" y="2493597"/>
            <a:ext cx="593749" cy="770999"/>
          </a:xfrm>
          <a:prstGeom prst="homePlate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66" name="Прямоугольник 165"/>
          <p:cNvSpPr/>
          <p:nvPr/>
        </p:nvSpPr>
        <p:spPr>
          <a:xfrm>
            <a:off x="2595254" y="2755819"/>
            <a:ext cx="669079" cy="34009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fontAlgn="base">
              <a:lnSpc>
                <a:spcPct val="115000"/>
              </a:lnSpc>
              <a:buClr>
                <a:srgbClr val="000000"/>
              </a:buClr>
            </a:pPr>
            <a:r>
              <a:rPr lang="ru-RU" sz="1400" dirty="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anose="020B0502040204020203" pitchFamily="34" charset="0"/>
                <a:sym typeface="Arial"/>
              </a:rPr>
              <a:t>1 курс</a:t>
            </a:r>
            <a:endParaRPr lang="ru-RU" sz="1400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Bahnschrift Condensed" panose="020B0502040204020203" pitchFamily="34" charset="0"/>
              <a:sym typeface="Arial"/>
            </a:endParaRPr>
          </a:p>
        </p:txBody>
      </p:sp>
      <p:sp>
        <p:nvSpPr>
          <p:cNvPr id="167" name="Прямоугольник 166"/>
          <p:cNvSpPr/>
          <p:nvPr/>
        </p:nvSpPr>
        <p:spPr>
          <a:xfrm>
            <a:off x="2555618" y="1725804"/>
            <a:ext cx="2863307" cy="381631"/>
          </a:xfrm>
          <a:prstGeom prst="rect">
            <a:avLst/>
          </a:prstGeom>
          <a:solidFill>
            <a:srgbClr val="0070C0"/>
          </a:solidFill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1200" dirty="0" smtClean="0">
                <a:solidFill>
                  <a:srgbClr val="FFFFFF"/>
                </a:solidFill>
                <a:latin typeface="Bahnschrift Condensed" panose="020B0502040204020203" pitchFamily="34" charset="0"/>
              </a:rPr>
              <a:t>На ИЮНЬ 2024 г. (чел.)</a:t>
            </a:r>
            <a:endParaRPr lang="ru-RU" sz="1200" dirty="0">
              <a:solidFill>
                <a:srgbClr val="FFFFFF"/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168" name="Прямоугольник 167"/>
          <p:cNvSpPr/>
          <p:nvPr/>
        </p:nvSpPr>
        <p:spPr>
          <a:xfrm>
            <a:off x="2555557" y="2170138"/>
            <a:ext cx="1857061" cy="33369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1200" b="1" dirty="0" smtClean="0">
                <a:solidFill>
                  <a:srgbClr val="FFFF66"/>
                </a:solidFill>
                <a:latin typeface="Bahnschrift Condensed" panose="020B0502040204020203" pitchFamily="34" charset="0"/>
              </a:rPr>
              <a:t>На ДЕКАБРЬ 2024г. </a:t>
            </a:r>
            <a:r>
              <a:rPr lang="ru-RU" sz="1100" b="1" dirty="0" smtClean="0">
                <a:solidFill>
                  <a:srgbClr val="FFFF66"/>
                </a:solidFill>
                <a:latin typeface="Bahnschrift Condensed" panose="020B0502040204020203" pitchFamily="34" charset="0"/>
              </a:rPr>
              <a:t>(чел.)</a:t>
            </a:r>
            <a:endParaRPr lang="ru-RU" sz="1100" b="1" dirty="0">
              <a:solidFill>
                <a:srgbClr val="FFFF66"/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169" name="Пятиугольник 168"/>
          <p:cNvSpPr/>
          <p:nvPr/>
        </p:nvSpPr>
        <p:spPr>
          <a:xfrm rot="5400000">
            <a:off x="3451425" y="2488634"/>
            <a:ext cx="593749" cy="770999"/>
          </a:xfrm>
          <a:prstGeom prst="homePlate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70" name="Прямоугольник 169"/>
          <p:cNvSpPr/>
          <p:nvPr/>
        </p:nvSpPr>
        <p:spPr>
          <a:xfrm>
            <a:off x="3415856" y="2752291"/>
            <a:ext cx="725745" cy="31989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fontAlgn="base">
              <a:lnSpc>
                <a:spcPct val="115000"/>
              </a:lnSpc>
              <a:buClr>
                <a:srgbClr val="000000"/>
              </a:buClr>
            </a:pPr>
            <a:r>
              <a:rPr lang="ru-RU" sz="1400" dirty="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anose="020B0502040204020203" pitchFamily="34" charset="0"/>
                <a:sym typeface="Arial"/>
              </a:rPr>
              <a:t>2 курс</a:t>
            </a:r>
            <a:endParaRPr lang="ru-RU" sz="1400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Bahnschrift Condensed" panose="020B0502040204020203" pitchFamily="34" charset="0"/>
              <a:sym typeface="Arial"/>
            </a:endParaRPr>
          </a:p>
        </p:txBody>
      </p:sp>
      <p:sp>
        <p:nvSpPr>
          <p:cNvPr id="171" name="Пятиугольник 170"/>
          <p:cNvSpPr/>
          <p:nvPr/>
        </p:nvSpPr>
        <p:spPr>
          <a:xfrm rot="5400000">
            <a:off x="4280468" y="2496742"/>
            <a:ext cx="593749" cy="770999"/>
          </a:xfrm>
          <a:prstGeom prst="homePlate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72" name="Прямоугольник 171"/>
          <p:cNvSpPr/>
          <p:nvPr/>
        </p:nvSpPr>
        <p:spPr>
          <a:xfrm>
            <a:off x="4189011" y="2745462"/>
            <a:ext cx="741372" cy="34009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fontAlgn="base">
              <a:lnSpc>
                <a:spcPct val="115000"/>
              </a:lnSpc>
              <a:buClr>
                <a:srgbClr val="000000"/>
              </a:buClr>
            </a:pPr>
            <a:r>
              <a:rPr lang="ru-RU" sz="1400" dirty="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anose="020B0502040204020203" pitchFamily="34" charset="0"/>
                <a:sym typeface="Arial"/>
              </a:rPr>
              <a:t>3 курс</a:t>
            </a:r>
            <a:endParaRPr lang="ru-RU" sz="1400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Bahnschrift Condensed" panose="020B0502040204020203" pitchFamily="34" charset="0"/>
              <a:sym typeface="Arial"/>
            </a:endParaRPr>
          </a:p>
        </p:txBody>
      </p:sp>
      <p:sp>
        <p:nvSpPr>
          <p:cNvPr id="173" name="Пятиугольник 172"/>
          <p:cNvSpPr/>
          <p:nvPr/>
        </p:nvSpPr>
        <p:spPr>
          <a:xfrm rot="5400000">
            <a:off x="5084324" y="2503864"/>
            <a:ext cx="593749" cy="770999"/>
          </a:xfrm>
          <a:prstGeom prst="homePlate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 sz="1200"/>
          </a:p>
        </p:txBody>
      </p:sp>
      <p:sp>
        <p:nvSpPr>
          <p:cNvPr id="174" name="Прямоугольник 173"/>
          <p:cNvSpPr/>
          <p:nvPr/>
        </p:nvSpPr>
        <p:spPr>
          <a:xfrm>
            <a:off x="5070412" y="2756049"/>
            <a:ext cx="743527" cy="31989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fontAlgn="base">
              <a:lnSpc>
                <a:spcPct val="115000"/>
              </a:lnSpc>
              <a:buClr>
                <a:srgbClr val="000000"/>
              </a:buClr>
            </a:pPr>
            <a:r>
              <a:rPr lang="ru-RU" sz="1400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anose="020B0502040204020203" pitchFamily="34" charset="0"/>
                <a:sym typeface="Arial"/>
              </a:rPr>
              <a:t>4</a:t>
            </a:r>
            <a:r>
              <a:rPr lang="ru-RU" sz="1400" dirty="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anose="020B0502040204020203" pitchFamily="34" charset="0"/>
                <a:sym typeface="Arial"/>
              </a:rPr>
              <a:t> курс</a:t>
            </a:r>
            <a:endParaRPr lang="ru-RU" sz="1400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Bahnschrift Condensed" panose="020B0502040204020203" pitchFamily="34" charset="0"/>
              <a:sym typeface="Arial"/>
            </a:endParaRPr>
          </a:p>
        </p:txBody>
      </p:sp>
      <p:sp>
        <p:nvSpPr>
          <p:cNvPr id="175" name="Пятиугольник 174"/>
          <p:cNvSpPr/>
          <p:nvPr/>
        </p:nvSpPr>
        <p:spPr>
          <a:xfrm rot="5400000">
            <a:off x="5904824" y="2496741"/>
            <a:ext cx="593749" cy="770999"/>
          </a:xfrm>
          <a:prstGeom prst="homePlate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76" name="Прямоугольник 175"/>
          <p:cNvSpPr/>
          <p:nvPr/>
        </p:nvSpPr>
        <p:spPr>
          <a:xfrm>
            <a:off x="5889070" y="2748255"/>
            <a:ext cx="743527" cy="3469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fontAlgn="base">
              <a:lnSpc>
                <a:spcPct val="115000"/>
              </a:lnSpc>
              <a:buClr>
                <a:srgbClr val="000000"/>
              </a:buClr>
            </a:pPr>
            <a:r>
              <a:rPr lang="ru-RU" sz="1600" dirty="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anose="020B0502040204020203" pitchFamily="34" charset="0"/>
                <a:sym typeface="Arial"/>
              </a:rPr>
              <a:t>5 курс</a:t>
            </a:r>
            <a:endParaRPr lang="ru-RU" sz="1600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Bahnschrift Condensed" panose="020B0502040204020203" pitchFamily="34" charset="0"/>
              <a:sym typeface="Arial"/>
            </a:endParaRPr>
          </a:p>
        </p:txBody>
      </p:sp>
      <p:sp>
        <p:nvSpPr>
          <p:cNvPr id="177" name="Прямоугольник 176"/>
          <p:cNvSpPr/>
          <p:nvPr/>
        </p:nvSpPr>
        <p:spPr>
          <a:xfrm>
            <a:off x="2585346" y="3219453"/>
            <a:ext cx="736502" cy="427568"/>
          </a:xfrm>
          <a:prstGeom prst="rect">
            <a:avLst/>
          </a:prstGeom>
          <a:solidFill>
            <a:schemeClr val="bg1"/>
          </a:solidFill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800" dirty="0">
                <a:solidFill>
                  <a:srgbClr val="002060"/>
                </a:solidFill>
                <a:latin typeface="Bahnschrift Condensed" panose="020B0502040204020203" pitchFamily="34" charset="0"/>
              </a:rPr>
              <a:t>3</a:t>
            </a:r>
          </a:p>
        </p:txBody>
      </p:sp>
      <p:sp>
        <p:nvSpPr>
          <p:cNvPr id="178" name="Прямоугольник 177"/>
          <p:cNvSpPr/>
          <p:nvPr/>
        </p:nvSpPr>
        <p:spPr>
          <a:xfrm>
            <a:off x="3405099" y="3208505"/>
            <a:ext cx="736502" cy="427568"/>
          </a:xfrm>
          <a:prstGeom prst="rect">
            <a:avLst/>
          </a:prstGeom>
          <a:solidFill>
            <a:schemeClr val="bg1"/>
          </a:solidFill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800" dirty="0" smtClean="0">
                <a:solidFill>
                  <a:srgbClr val="002060"/>
                </a:solidFill>
                <a:latin typeface="Bahnschrift Condensed" panose="020B0502040204020203" pitchFamily="34" charset="0"/>
              </a:rPr>
              <a:t>24</a:t>
            </a:r>
            <a:endParaRPr lang="ru-RU" sz="2800" dirty="0">
              <a:solidFill>
                <a:srgbClr val="002060"/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179" name="Прямоугольник 178"/>
          <p:cNvSpPr/>
          <p:nvPr/>
        </p:nvSpPr>
        <p:spPr>
          <a:xfrm>
            <a:off x="4204736" y="3200398"/>
            <a:ext cx="736502" cy="435415"/>
          </a:xfrm>
          <a:prstGeom prst="rect">
            <a:avLst/>
          </a:prstGeom>
          <a:solidFill>
            <a:schemeClr val="bg1"/>
          </a:solidFill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800" dirty="0">
                <a:solidFill>
                  <a:srgbClr val="002060"/>
                </a:solidFill>
                <a:latin typeface="Bahnschrift Condensed" panose="020B0502040204020203" pitchFamily="34" charset="0"/>
              </a:rPr>
              <a:t>5</a:t>
            </a:r>
          </a:p>
        </p:txBody>
      </p:sp>
      <p:sp>
        <p:nvSpPr>
          <p:cNvPr id="180" name="Прямоугольник 179"/>
          <p:cNvSpPr/>
          <p:nvPr/>
        </p:nvSpPr>
        <p:spPr>
          <a:xfrm>
            <a:off x="5021405" y="3199950"/>
            <a:ext cx="736502" cy="427568"/>
          </a:xfrm>
          <a:prstGeom prst="rect">
            <a:avLst/>
          </a:prstGeom>
          <a:solidFill>
            <a:schemeClr val="bg1"/>
          </a:solidFill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800" dirty="0" smtClean="0">
                <a:solidFill>
                  <a:srgbClr val="002060"/>
                </a:solidFill>
                <a:latin typeface="Bahnschrift Condensed" panose="020B0502040204020203" pitchFamily="34" charset="0"/>
              </a:rPr>
              <a:t>10</a:t>
            </a:r>
            <a:endParaRPr lang="ru-RU" sz="2800" dirty="0">
              <a:solidFill>
                <a:srgbClr val="002060"/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181" name="Прямоугольник 180"/>
          <p:cNvSpPr/>
          <p:nvPr/>
        </p:nvSpPr>
        <p:spPr>
          <a:xfrm>
            <a:off x="5833448" y="3218081"/>
            <a:ext cx="736502" cy="427568"/>
          </a:xfrm>
          <a:prstGeom prst="rect">
            <a:avLst/>
          </a:prstGeom>
          <a:solidFill>
            <a:schemeClr val="bg1"/>
          </a:solidFill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800" dirty="0">
                <a:solidFill>
                  <a:srgbClr val="002060"/>
                </a:solidFill>
                <a:latin typeface="Bahnschrift Condensed" panose="020B0502040204020203" pitchFamily="34" charset="0"/>
              </a:rPr>
              <a:t>6</a:t>
            </a:r>
          </a:p>
        </p:txBody>
      </p:sp>
      <p:sp>
        <p:nvSpPr>
          <p:cNvPr id="183" name="Прямоугольник 182"/>
          <p:cNvSpPr/>
          <p:nvPr/>
        </p:nvSpPr>
        <p:spPr>
          <a:xfrm>
            <a:off x="2526399" y="4288248"/>
            <a:ext cx="2649846" cy="424732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>
            <a:spAutoFit/>
          </a:bodyPr>
          <a:lstStyle/>
          <a:p>
            <a:pPr>
              <a:defRPr lang="ru-RU" sz="2160" b="0" i="0" u="none" strike="noStrike" kern="1200" baseline="0" dirty="0">
                <a:solidFill>
                  <a:srgbClr val="002060"/>
                </a:solidFill>
                <a:latin typeface="Bahnschrift Condensed" pitchFamily="34" charset="0"/>
                <a:ea typeface="+mn-ea"/>
                <a:cs typeface="+mn-cs"/>
              </a:defRPr>
            </a:pPr>
            <a:r>
              <a:rPr lang="ru-RU" sz="1750" dirty="0" err="1" smtClean="0">
                <a:solidFill>
                  <a:srgbClr val="0070C0"/>
                </a:solidFill>
              </a:rPr>
              <a:t>ИКИиП</a:t>
            </a:r>
            <a:r>
              <a:rPr lang="ru-RU" dirty="0" smtClean="0">
                <a:solidFill>
                  <a:srgbClr val="0070C0"/>
                </a:solidFill>
              </a:rPr>
              <a:t>  </a:t>
            </a:r>
          </a:p>
        </p:txBody>
      </p:sp>
      <p:sp>
        <p:nvSpPr>
          <p:cNvPr id="184" name="Прямоугольник 183"/>
          <p:cNvSpPr/>
          <p:nvPr/>
        </p:nvSpPr>
        <p:spPr>
          <a:xfrm>
            <a:off x="5580820" y="4264431"/>
            <a:ext cx="736502" cy="377023"/>
          </a:xfrm>
          <a:prstGeom prst="rect">
            <a:avLst/>
          </a:prstGeom>
          <a:solidFill>
            <a:schemeClr val="bg1"/>
          </a:solidFill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800" dirty="0" smtClean="0">
                <a:solidFill>
                  <a:srgbClr val="002060"/>
                </a:solidFill>
                <a:latin typeface="Bahnschrift Condensed" panose="020B0502040204020203" pitchFamily="34" charset="0"/>
              </a:rPr>
              <a:t>4</a:t>
            </a:r>
            <a:endParaRPr lang="ru-RU" sz="2800" dirty="0">
              <a:solidFill>
                <a:srgbClr val="002060"/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185" name="Прямоугольник 184"/>
          <p:cNvSpPr/>
          <p:nvPr/>
        </p:nvSpPr>
        <p:spPr>
          <a:xfrm>
            <a:off x="2519802" y="4683935"/>
            <a:ext cx="2656443" cy="361637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pPr>
              <a:defRPr lang="ru-RU" sz="2160" b="0" i="0" u="none" strike="noStrike" kern="1200" baseline="0" dirty="0">
                <a:solidFill>
                  <a:srgbClr val="002060"/>
                </a:solidFill>
                <a:latin typeface="Bahnschrift Condensed" pitchFamily="34" charset="0"/>
                <a:ea typeface="+mn-ea"/>
                <a:cs typeface="+mn-cs"/>
              </a:defRPr>
            </a:pPr>
            <a:r>
              <a:rPr lang="ru-RU" sz="1750" dirty="0" err="1" smtClean="0">
                <a:solidFill>
                  <a:srgbClr val="0070C0"/>
                </a:solidFill>
              </a:rPr>
              <a:t>ИПиП</a:t>
            </a:r>
            <a:endParaRPr lang="ru-RU" sz="1750" dirty="0" smtClean="0"/>
          </a:p>
        </p:txBody>
      </p:sp>
      <p:sp>
        <p:nvSpPr>
          <p:cNvPr id="186" name="Прямоугольник 185"/>
          <p:cNvSpPr/>
          <p:nvPr/>
        </p:nvSpPr>
        <p:spPr>
          <a:xfrm>
            <a:off x="5580820" y="4706185"/>
            <a:ext cx="736502" cy="332592"/>
          </a:xfrm>
          <a:prstGeom prst="rect">
            <a:avLst/>
          </a:prstGeom>
          <a:solidFill>
            <a:schemeClr val="bg1"/>
          </a:solidFill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800" dirty="0" smtClean="0">
                <a:solidFill>
                  <a:srgbClr val="002060"/>
                </a:solidFill>
                <a:latin typeface="Bahnschrift Condensed" panose="020B0502040204020203" pitchFamily="34" charset="0"/>
              </a:rPr>
              <a:t>36</a:t>
            </a:r>
            <a:endParaRPr lang="ru-RU" sz="2800" dirty="0">
              <a:solidFill>
                <a:srgbClr val="002060"/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187" name="Прямоугольник 186"/>
          <p:cNvSpPr/>
          <p:nvPr/>
        </p:nvSpPr>
        <p:spPr>
          <a:xfrm>
            <a:off x="5404566" y="1741647"/>
            <a:ext cx="1125117" cy="367206"/>
          </a:xfrm>
          <a:prstGeom prst="rect">
            <a:avLst/>
          </a:prstGeom>
          <a:solidFill>
            <a:schemeClr val="bg1"/>
          </a:solidFill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800" dirty="0" smtClean="0">
                <a:solidFill>
                  <a:srgbClr val="002060"/>
                </a:solidFill>
                <a:latin typeface="Bahnschrift Condensed" panose="020B0502040204020203" pitchFamily="34" charset="0"/>
              </a:rPr>
              <a:t>62</a:t>
            </a:r>
            <a:endParaRPr lang="ru-RU" sz="2800" dirty="0">
              <a:solidFill>
                <a:srgbClr val="002060"/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188" name="Прямоугольник 187"/>
          <p:cNvSpPr/>
          <p:nvPr/>
        </p:nvSpPr>
        <p:spPr>
          <a:xfrm>
            <a:off x="4469803" y="2170138"/>
            <a:ext cx="424932" cy="339277"/>
          </a:xfrm>
          <a:prstGeom prst="rect">
            <a:avLst/>
          </a:prstGeom>
          <a:solidFill>
            <a:schemeClr val="bg1"/>
          </a:solidFill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1600" dirty="0" smtClean="0">
                <a:solidFill>
                  <a:srgbClr val="002060"/>
                </a:solidFill>
                <a:latin typeface="Bahnschrift Condensed" panose="020B0502040204020203" pitchFamily="34" charset="0"/>
              </a:rPr>
              <a:t>48</a:t>
            </a:r>
            <a:endParaRPr lang="ru-RU" sz="1600" dirty="0">
              <a:solidFill>
                <a:srgbClr val="002060"/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189" name="Прямоугольник 188"/>
          <p:cNvSpPr/>
          <p:nvPr/>
        </p:nvSpPr>
        <p:spPr>
          <a:xfrm>
            <a:off x="2548962" y="3738541"/>
            <a:ext cx="4017651" cy="400110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34925">
            <a:solidFill>
              <a:schemeClr val="accent4">
                <a:alpha val="65000"/>
              </a:schemeClr>
            </a:solidFill>
          </a:ln>
        </p:spPr>
        <p:txBody>
          <a:bodyPr wrap="square">
            <a:spAutoFit/>
          </a:bodyPr>
          <a:lstStyle/>
          <a:p>
            <a:pPr>
              <a:defRPr lang="ru-RU" sz="2160" b="0" i="0" u="none" strike="noStrike" kern="1200" baseline="0" dirty="0">
                <a:solidFill>
                  <a:srgbClr val="002060"/>
                </a:solidFill>
                <a:latin typeface="Bahnschrift Condensed" pitchFamily="34" charset="0"/>
                <a:ea typeface="+mn-ea"/>
                <a:cs typeface="+mn-cs"/>
              </a:defRPr>
            </a:pPr>
            <a:r>
              <a:rPr lang="ru-RU" sz="2000" dirty="0" smtClean="0"/>
              <a:t>По подразделениям МАУ:</a:t>
            </a:r>
          </a:p>
        </p:txBody>
      </p:sp>
      <p:sp>
        <p:nvSpPr>
          <p:cNvPr id="190" name="Прямоугольник 189"/>
          <p:cNvSpPr/>
          <p:nvPr/>
        </p:nvSpPr>
        <p:spPr>
          <a:xfrm>
            <a:off x="2543232" y="5038776"/>
            <a:ext cx="2621621" cy="361638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>
            <a:spAutoFit/>
          </a:bodyPr>
          <a:lstStyle/>
          <a:p>
            <a:pPr>
              <a:defRPr lang="ru-RU" sz="2160" b="0" i="0" u="none" strike="noStrike" kern="1200" baseline="0" dirty="0">
                <a:solidFill>
                  <a:srgbClr val="002060"/>
                </a:solidFill>
                <a:latin typeface="Bahnschrift Condensed" pitchFamily="34" charset="0"/>
                <a:ea typeface="+mn-ea"/>
                <a:cs typeface="+mn-cs"/>
              </a:defRPr>
            </a:pPr>
            <a:r>
              <a:rPr lang="ru-RU" sz="1750" dirty="0" smtClean="0">
                <a:solidFill>
                  <a:srgbClr val="0070C0"/>
                </a:solidFill>
              </a:rPr>
              <a:t>ЕТИ</a:t>
            </a:r>
          </a:p>
        </p:txBody>
      </p:sp>
      <p:sp>
        <p:nvSpPr>
          <p:cNvPr id="191" name="Прямоугольник 190"/>
          <p:cNvSpPr/>
          <p:nvPr/>
        </p:nvSpPr>
        <p:spPr>
          <a:xfrm>
            <a:off x="5573740" y="5116856"/>
            <a:ext cx="736502" cy="306070"/>
          </a:xfrm>
          <a:prstGeom prst="rect">
            <a:avLst/>
          </a:prstGeom>
          <a:solidFill>
            <a:schemeClr val="bg1"/>
          </a:solidFill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800" dirty="0" smtClean="0">
                <a:solidFill>
                  <a:srgbClr val="002060"/>
                </a:solidFill>
                <a:latin typeface="Bahnschrift Condensed" panose="020B0502040204020203" pitchFamily="34" charset="0"/>
              </a:rPr>
              <a:t>1</a:t>
            </a:r>
            <a:endParaRPr lang="ru-RU" sz="2800" dirty="0">
              <a:solidFill>
                <a:srgbClr val="002060"/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192" name="Прямоугольник 191"/>
          <p:cNvSpPr/>
          <p:nvPr/>
        </p:nvSpPr>
        <p:spPr>
          <a:xfrm>
            <a:off x="2510955" y="5401967"/>
            <a:ext cx="2697462" cy="424732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pPr>
              <a:defRPr lang="ru-RU" sz="2160" b="0" i="0" u="none" strike="noStrike" kern="1200" baseline="0" dirty="0">
                <a:solidFill>
                  <a:srgbClr val="002060"/>
                </a:solidFill>
                <a:latin typeface="Bahnschrift Condensed" pitchFamily="34" charset="0"/>
                <a:ea typeface="+mn-ea"/>
                <a:cs typeface="+mn-cs"/>
              </a:defRPr>
            </a:pPr>
            <a:r>
              <a:rPr lang="ru-RU" sz="1750" dirty="0" err="1" smtClean="0">
                <a:solidFill>
                  <a:srgbClr val="0070C0"/>
                </a:solidFill>
              </a:rPr>
              <a:t>ИГиСН</a:t>
            </a:r>
            <a:r>
              <a:rPr lang="ru-RU" dirty="0" smtClean="0">
                <a:solidFill>
                  <a:srgbClr val="0070C0"/>
                </a:solidFill>
              </a:rPr>
              <a:t> </a:t>
            </a:r>
            <a:r>
              <a:rPr lang="ru-RU" dirty="0" smtClean="0"/>
              <a:t> </a:t>
            </a:r>
          </a:p>
        </p:txBody>
      </p:sp>
      <p:sp>
        <p:nvSpPr>
          <p:cNvPr id="193" name="Прямоугольник 192"/>
          <p:cNvSpPr/>
          <p:nvPr/>
        </p:nvSpPr>
        <p:spPr>
          <a:xfrm>
            <a:off x="5580820" y="5486659"/>
            <a:ext cx="759690" cy="282964"/>
          </a:xfrm>
          <a:prstGeom prst="rect">
            <a:avLst/>
          </a:prstGeom>
          <a:solidFill>
            <a:schemeClr val="bg1"/>
          </a:solidFill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800" dirty="0">
                <a:solidFill>
                  <a:srgbClr val="002060"/>
                </a:solidFill>
                <a:latin typeface="Bahnschrift Condensed" panose="020B0502040204020203" pitchFamily="34" charset="0"/>
              </a:rPr>
              <a:t>4</a:t>
            </a:r>
          </a:p>
        </p:txBody>
      </p:sp>
      <p:sp>
        <p:nvSpPr>
          <p:cNvPr id="194" name="Прямоугольник 193"/>
          <p:cNvSpPr/>
          <p:nvPr/>
        </p:nvSpPr>
        <p:spPr>
          <a:xfrm>
            <a:off x="2523141" y="5820258"/>
            <a:ext cx="2712050" cy="361637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>
            <a:spAutoFit/>
          </a:bodyPr>
          <a:lstStyle/>
          <a:p>
            <a:pPr>
              <a:defRPr lang="ru-RU" sz="2160" b="0" i="0" u="none" strike="noStrike" kern="1200" baseline="0" dirty="0">
                <a:solidFill>
                  <a:srgbClr val="002060"/>
                </a:solidFill>
                <a:latin typeface="Bahnschrift Condensed" pitchFamily="34" charset="0"/>
                <a:ea typeface="+mn-ea"/>
                <a:cs typeface="+mn-cs"/>
              </a:defRPr>
            </a:pPr>
            <a:r>
              <a:rPr lang="ru-RU" sz="1750" dirty="0" smtClean="0">
                <a:solidFill>
                  <a:srgbClr val="0070C0"/>
                </a:solidFill>
              </a:rPr>
              <a:t>Медицинский факультет </a:t>
            </a:r>
          </a:p>
        </p:txBody>
      </p:sp>
      <p:sp>
        <p:nvSpPr>
          <p:cNvPr id="195" name="Прямоугольник 194"/>
          <p:cNvSpPr/>
          <p:nvPr/>
        </p:nvSpPr>
        <p:spPr>
          <a:xfrm>
            <a:off x="5581491" y="5849653"/>
            <a:ext cx="736502" cy="282882"/>
          </a:xfrm>
          <a:prstGeom prst="rect">
            <a:avLst/>
          </a:prstGeom>
          <a:solidFill>
            <a:schemeClr val="bg1"/>
          </a:solidFill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800" dirty="0" smtClean="0">
                <a:solidFill>
                  <a:srgbClr val="002060"/>
                </a:solidFill>
                <a:latin typeface="Bahnschrift Condensed" panose="020B0502040204020203" pitchFamily="34" charset="0"/>
              </a:rPr>
              <a:t>1</a:t>
            </a:r>
            <a:endParaRPr lang="ru-RU" sz="2800" dirty="0">
              <a:solidFill>
                <a:srgbClr val="002060"/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196" name="Прямоугольник 195"/>
          <p:cNvSpPr/>
          <p:nvPr/>
        </p:nvSpPr>
        <p:spPr>
          <a:xfrm>
            <a:off x="4939519" y="2183691"/>
            <a:ext cx="1124819" cy="333691"/>
          </a:xfrm>
          <a:prstGeom prst="rect">
            <a:avLst/>
          </a:prstGeom>
          <a:solidFill>
            <a:srgbClr val="FFCC99"/>
          </a:solidFill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1200" b="1" dirty="0" smtClean="0">
                <a:solidFill>
                  <a:srgbClr val="0070C0"/>
                </a:solidFill>
                <a:latin typeface="Bahnschrift Condensed" panose="020B0502040204020203" pitchFamily="34" charset="0"/>
              </a:rPr>
              <a:t>НОВЫХ </a:t>
            </a:r>
            <a:r>
              <a:rPr lang="ru-RU" sz="1050" b="1" dirty="0" smtClean="0">
                <a:solidFill>
                  <a:srgbClr val="0070C0"/>
                </a:solidFill>
                <a:latin typeface="Bahnschrift Condensed" panose="020B0502040204020203" pitchFamily="34" charset="0"/>
              </a:rPr>
              <a:t>(чел.)</a:t>
            </a:r>
            <a:endParaRPr lang="ru-RU" sz="1050" b="1" dirty="0">
              <a:solidFill>
                <a:srgbClr val="0070C0"/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197" name="Прямоугольник 196"/>
          <p:cNvSpPr/>
          <p:nvPr/>
        </p:nvSpPr>
        <p:spPr>
          <a:xfrm>
            <a:off x="6118759" y="2179130"/>
            <a:ext cx="468209" cy="339277"/>
          </a:xfrm>
          <a:prstGeom prst="rect">
            <a:avLst/>
          </a:prstGeom>
          <a:solidFill>
            <a:schemeClr val="bg1"/>
          </a:solidFill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1600" dirty="0">
                <a:solidFill>
                  <a:srgbClr val="002060"/>
                </a:solidFill>
                <a:latin typeface="Bahnschrift Condensed" panose="020B0502040204020203" pitchFamily="34" charset="0"/>
              </a:rPr>
              <a:t>6</a:t>
            </a:r>
          </a:p>
        </p:txBody>
      </p:sp>
      <p:cxnSp>
        <p:nvCxnSpPr>
          <p:cNvPr id="198" name="Прямая соединительная линия 197"/>
          <p:cNvCxnSpPr/>
          <p:nvPr/>
        </p:nvCxnSpPr>
        <p:spPr>
          <a:xfrm flipH="1">
            <a:off x="9802920" y="1091608"/>
            <a:ext cx="3865" cy="5531801"/>
          </a:xfrm>
          <a:prstGeom prst="line">
            <a:avLst/>
          </a:prstGeom>
          <a:ln w="38100">
            <a:solidFill>
              <a:schemeClr val="accent6">
                <a:lumMod val="75000"/>
              </a:schemeClr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9" name="Прямоугольник 198"/>
          <p:cNvSpPr/>
          <p:nvPr/>
        </p:nvSpPr>
        <p:spPr>
          <a:xfrm>
            <a:off x="9957982" y="1091608"/>
            <a:ext cx="2157818" cy="707886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 w="34925" cap="sq" cmpd="sng">
            <a:solidFill>
              <a:schemeClr val="accent6">
                <a:lumMod val="75000"/>
                <a:alpha val="65000"/>
              </a:schemeClr>
            </a:solidFill>
            <a:round/>
          </a:ln>
        </p:spPr>
        <p:txBody>
          <a:bodyPr wrap="square">
            <a:spAutoFit/>
          </a:bodyPr>
          <a:lstStyle/>
          <a:p>
            <a:pPr>
              <a:defRPr lang="ru-RU" sz="2160" b="0" i="0" u="none" strike="noStrike" kern="1200" baseline="0" dirty="0">
                <a:solidFill>
                  <a:srgbClr val="002060"/>
                </a:solidFill>
                <a:latin typeface="Bahnschrift Condensed" pitchFamily="34" charset="0"/>
                <a:ea typeface="+mn-ea"/>
                <a:cs typeface="+mn-cs"/>
              </a:defRPr>
            </a:pPr>
            <a:r>
              <a:rPr lang="ru-RU" sz="2000" dirty="0" smtClean="0"/>
              <a:t>Наши </a:t>
            </a:r>
          </a:p>
          <a:p>
            <a:pPr>
              <a:defRPr lang="ru-RU" sz="2160" b="0" i="0" u="none" strike="noStrike" kern="1200" baseline="0" dirty="0">
                <a:solidFill>
                  <a:srgbClr val="002060"/>
                </a:solidFill>
                <a:latin typeface="Bahnschrift Condensed" pitchFamily="34" charset="0"/>
                <a:ea typeface="+mn-ea"/>
                <a:cs typeface="+mn-cs"/>
              </a:defRPr>
            </a:pPr>
            <a:r>
              <a:rPr lang="ru-RU" sz="2000" dirty="0" smtClean="0"/>
              <a:t>партнеры:</a:t>
            </a:r>
            <a:endParaRPr lang="ru-RU" sz="2000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sp>
        <p:nvSpPr>
          <p:cNvPr id="200" name="Прямоугольник 199"/>
          <p:cNvSpPr/>
          <p:nvPr/>
        </p:nvSpPr>
        <p:spPr>
          <a:xfrm>
            <a:off x="9957982" y="2016010"/>
            <a:ext cx="1608311" cy="3046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33350" algn="ctr">
              <a:lnSpc>
                <a:spcPct val="115000"/>
              </a:lnSpc>
              <a:spcBef>
                <a:spcPts val="900"/>
              </a:spcBef>
              <a:buClr>
                <a:srgbClr val="595959"/>
              </a:buClr>
              <a:buSzPts val="1500"/>
            </a:pPr>
            <a:r>
              <a:rPr lang="ru-RU" sz="1200" b="1" dirty="0" smtClean="0">
                <a:solidFill>
                  <a:srgbClr val="595959"/>
                </a:solidFill>
                <a:latin typeface="Arial"/>
                <a:ea typeface="Arial"/>
                <a:cs typeface="Arial"/>
                <a:sym typeface="Arial"/>
              </a:rPr>
              <a:t>(при наличии) </a:t>
            </a:r>
            <a:endParaRPr lang="ru-RU" sz="1200" b="1" dirty="0">
              <a:solidFill>
                <a:srgbClr val="595959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203" name="Прямоугольник 202"/>
          <p:cNvSpPr/>
          <p:nvPr/>
        </p:nvSpPr>
        <p:spPr>
          <a:xfrm>
            <a:off x="9929916" y="2385287"/>
            <a:ext cx="2178347" cy="475829"/>
          </a:xfrm>
          <a:prstGeom prst="rect">
            <a:avLst/>
          </a:prstGeom>
          <a:solidFill>
            <a:srgbClr val="FFF2CC"/>
          </a:solidFill>
          <a:ln w="31750">
            <a:solidFill>
              <a:schemeClr val="accent4"/>
            </a:solidFill>
            <a:prstDash val="sysDot"/>
          </a:ln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sz="1400" b="1" dirty="0" smtClean="0">
                <a:solidFill>
                  <a:schemeClr val="accent4">
                    <a:lumMod val="75000"/>
                  </a:schemeClr>
                </a:solidFill>
              </a:rPr>
              <a:t>«Дети-Ангелы </a:t>
            </a:r>
            <a:r>
              <a:rPr lang="ru-RU" sz="1400" b="1" dirty="0" err="1" smtClean="0">
                <a:solidFill>
                  <a:schemeClr val="accent4">
                    <a:lumMod val="75000"/>
                  </a:schemeClr>
                </a:solidFill>
              </a:rPr>
              <a:t>Мурмана</a:t>
            </a:r>
            <a:r>
              <a:rPr lang="ru-RU" sz="1400" b="1" dirty="0" smtClean="0">
                <a:solidFill>
                  <a:schemeClr val="accent4">
                    <a:lumMod val="75000"/>
                  </a:schemeClr>
                </a:solidFill>
              </a:rPr>
              <a:t>»</a:t>
            </a:r>
            <a:endParaRPr lang="ru-RU" sz="1100" b="1" dirty="0">
              <a:solidFill>
                <a:schemeClr val="accent4">
                  <a:lumMod val="75000"/>
                </a:schemeClr>
              </a:solidFill>
              <a:cs typeface="FrankRuehl" panose="020E0503060101010101" pitchFamily="34" charset="-79"/>
            </a:endParaRPr>
          </a:p>
        </p:txBody>
      </p:sp>
      <p:sp>
        <p:nvSpPr>
          <p:cNvPr id="206" name="Прямоугольник 205"/>
          <p:cNvSpPr/>
          <p:nvPr/>
        </p:nvSpPr>
        <p:spPr>
          <a:xfrm>
            <a:off x="11208190" y="1156526"/>
            <a:ext cx="831410" cy="610761"/>
          </a:xfrm>
          <a:prstGeom prst="rect">
            <a:avLst/>
          </a:prstGeom>
          <a:solidFill>
            <a:schemeClr val="accent1"/>
          </a:solidFill>
          <a:ln w="19050">
            <a:solidFill>
              <a:schemeClr val="accent1">
                <a:lumMod val="75000"/>
              </a:schemeClr>
            </a:solidFill>
            <a:prstDash val="sysDot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 dirty="0">
              <a:solidFill>
                <a:srgbClr val="0070C0"/>
              </a:solidFill>
            </a:endParaRPr>
          </a:p>
        </p:txBody>
      </p:sp>
      <p:pic>
        <p:nvPicPr>
          <p:cNvPr id="207" name="Рисунок 20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53455" y="1169605"/>
            <a:ext cx="720921" cy="584602"/>
          </a:xfrm>
          <a:prstGeom prst="rect">
            <a:avLst/>
          </a:prstGeom>
        </p:spPr>
      </p:pic>
      <p:sp>
        <p:nvSpPr>
          <p:cNvPr id="208" name="Прямоугольник 207"/>
          <p:cNvSpPr/>
          <p:nvPr/>
        </p:nvSpPr>
        <p:spPr>
          <a:xfrm>
            <a:off x="9936467" y="2942277"/>
            <a:ext cx="2100158" cy="475829"/>
          </a:xfrm>
          <a:prstGeom prst="rect">
            <a:avLst/>
          </a:prstGeom>
          <a:solidFill>
            <a:srgbClr val="FFF2CC"/>
          </a:solidFill>
          <a:ln w="31750">
            <a:solidFill>
              <a:schemeClr val="accent4"/>
            </a:solidFill>
            <a:prstDash val="sysDot"/>
          </a:ln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sz="1400" b="1" dirty="0" smtClean="0">
                <a:solidFill>
                  <a:schemeClr val="accent4">
                    <a:lumMod val="75000"/>
                  </a:schemeClr>
                </a:solidFill>
              </a:rPr>
              <a:t>«Парус Доверия»</a:t>
            </a:r>
            <a:endParaRPr lang="ru-RU" sz="1100" b="1" dirty="0">
              <a:solidFill>
                <a:schemeClr val="accent4">
                  <a:lumMod val="75000"/>
                </a:schemeClr>
              </a:solidFill>
              <a:cs typeface="FrankRuehl" panose="020E0503060101010101" pitchFamily="34" charset="-79"/>
            </a:endParaRPr>
          </a:p>
        </p:txBody>
      </p:sp>
      <p:sp>
        <p:nvSpPr>
          <p:cNvPr id="209" name="Прямоугольник 208"/>
          <p:cNvSpPr/>
          <p:nvPr/>
        </p:nvSpPr>
        <p:spPr>
          <a:xfrm>
            <a:off x="9929916" y="3531238"/>
            <a:ext cx="2100158" cy="475829"/>
          </a:xfrm>
          <a:prstGeom prst="rect">
            <a:avLst/>
          </a:prstGeom>
          <a:solidFill>
            <a:srgbClr val="FFF2CC"/>
          </a:solidFill>
          <a:ln w="31750">
            <a:solidFill>
              <a:schemeClr val="accent4"/>
            </a:solidFill>
            <a:prstDash val="sysDot"/>
          </a:ln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sz="1400" b="1" dirty="0" smtClean="0">
                <a:solidFill>
                  <a:schemeClr val="accent4">
                    <a:lumMod val="75000"/>
                  </a:schemeClr>
                </a:solidFill>
              </a:rPr>
              <a:t>САД «Рассвет»</a:t>
            </a:r>
            <a:endParaRPr lang="ru-RU" sz="1100" b="1" dirty="0">
              <a:solidFill>
                <a:schemeClr val="accent4">
                  <a:lumMod val="75000"/>
                </a:schemeClr>
              </a:solidFill>
              <a:cs typeface="FrankRuehl" panose="020E0503060101010101" pitchFamily="34" charset="-79"/>
            </a:endParaRPr>
          </a:p>
        </p:txBody>
      </p:sp>
      <p:pic>
        <p:nvPicPr>
          <p:cNvPr id="2" name="Рисунок 1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941235" y="76133"/>
            <a:ext cx="1149341" cy="992120"/>
          </a:xfrm>
          <a:prstGeom prst="rect">
            <a:avLst/>
          </a:prstGeom>
        </p:spPr>
      </p:pic>
      <p:pic>
        <p:nvPicPr>
          <p:cNvPr id="3" name="Рисунок 2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253948" y="1208494"/>
            <a:ext cx="1788242" cy="1652622"/>
          </a:xfrm>
          <a:prstGeom prst="rect">
            <a:avLst/>
          </a:prstGeom>
        </p:spPr>
      </p:pic>
      <p:pic>
        <p:nvPicPr>
          <p:cNvPr id="4" name="Рисунок 3"/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451227" y="2878782"/>
            <a:ext cx="1583342" cy="1670846"/>
          </a:xfrm>
          <a:prstGeom prst="rect">
            <a:avLst/>
          </a:prstGeom>
        </p:spPr>
      </p:pic>
      <p:sp>
        <p:nvSpPr>
          <p:cNvPr id="70" name="Прямоугольник 69"/>
          <p:cNvSpPr/>
          <p:nvPr/>
        </p:nvSpPr>
        <p:spPr>
          <a:xfrm>
            <a:off x="9936467" y="4093116"/>
            <a:ext cx="2100158" cy="475829"/>
          </a:xfrm>
          <a:prstGeom prst="rect">
            <a:avLst/>
          </a:prstGeom>
          <a:solidFill>
            <a:srgbClr val="FFF2CC"/>
          </a:solidFill>
          <a:ln w="31750">
            <a:solidFill>
              <a:schemeClr val="accent4"/>
            </a:solidFill>
            <a:prstDash val="sysDot"/>
          </a:ln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sz="1400" b="1" dirty="0">
                <a:solidFill>
                  <a:schemeClr val="accent4">
                    <a:lumMod val="75000"/>
                  </a:schemeClr>
                </a:solidFill>
              </a:rPr>
              <a:t>АНО ЦСА "РАСТОПИМ ЛЁД"</a:t>
            </a:r>
            <a:endParaRPr lang="ru-RU" sz="1100" b="1" dirty="0">
              <a:solidFill>
                <a:schemeClr val="accent4">
                  <a:lumMod val="75000"/>
                </a:schemeClr>
              </a:solidFill>
              <a:cs typeface="FrankRuehl" panose="020E0503060101010101" pitchFamily="34" charset="-79"/>
            </a:endParaRPr>
          </a:p>
        </p:txBody>
      </p:sp>
      <p:sp>
        <p:nvSpPr>
          <p:cNvPr id="72" name="Прямоугольник 71"/>
          <p:cNvSpPr/>
          <p:nvPr/>
        </p:nvSpPr>
        <p:spPr>
          <a:xfrm>
            <a:off x="9957853" y="5350870"/>
            <a:ext cx="2100158" cy="475829"/>
          </a:xfrm>
          <a:prstGeom prst="rect">
            <a:avLst/>
          </a:prstGeom>
          <a:solidFill>
            <a:srgbClr val="FFF2CC"/>
          </a:solidFill>
          <a:ln w="31750">
            <a:solidFill>
              <a:schemeClr val="accent4"/>
            </a:solidFill>
            <a:prstDash val="sysDot"/>
          </a:ln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sz="1400" b="1" dirty="0" smtClean="0">
                <a:solidFill>
                  <a:schemeClr val="accent4">
                    <a:lumMod val="75000"/>
                  </a:schemeClr>
                </a:solidFill>
              </a:rPr>
              <a:t>ГОАУК </a:t>
            </a:r>
            <a:r>
              <a:rPr lang="ru-RU" sz="1400" b="1" dirty="0" err="1" smtClean="0">
                <a:solidFill>
                  <a:schemeClr val="accent4">
                    <a:lumMod val="75000"/>
                  </a:schemeClr>
                </a:solidFill>
              </a:rPr>
              <a:t>МОДКиНТ</a:t>
            </a:r>
            <a:r>
              <a:rPr lang="ru-RU" sz="1400" b="1" dirty="0" smtClean="0">
                <a:solidFill>
                  <a:schemeClr val="accent4">
                    <a:lumMod val="75000"/>
                  </a:schemeClr>
                </a:solidFill>
              </a:rPr>
              <a:t> </a:t>
            </a:r>
            <a:endParaRPr lang="ru-RU" sz="1100" b="1" dirty="0">
              <a:solidFill>
                <a:schemeClr val="accent4">
                  <a:lumMod val="75000"/>
                </a:schemeClr>
              </a:solidFill>
              <a:cs typeface="FrankRuehl" panose="020E0503060101010101" pitchFamily="34" charset="-79"/>
            </a:endParaRPr>
          </a:p>
        </p:txBody>
      </p:sp>
      <p:sp>
        <p:nvSpPr>
          <p:cNvPr id="73" name="Прямоугольник 72"/>
          <p:cNvSpPr/>
          <p:nvPr/>
        </p:nvSpPr>
        <p:spPr>
          <a:xfrm>
            <a:off x="9957853" y="4721993"/>
            <a:ext cx="2100158" cy="475829"/>
          </a:xfrm>
          <a:prstGeom prst="rect">
            <a:avLst/>
          </a:prstGeom>
          <a:solidFill>
            <a:srgbClr val="FFF2CC"/>
          </a:solidFill>
          <a:ln w="31750">
            <a:solidFill>
              <a:schemeClr val="accent4"/>
            </a:solidFill>
            <a:prstDash val="sysDot"/>
          </a:ln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sz="1400" b="1" dirty="0" smtClean="0">
                <a:solidFill>
                  <a:schemeClr val="accent4">
                    <a:lumMod val="75000"/>
                  </a:schemeClr>
                </a:solidFill>
                <a:cs typeface="FrankRuehl" panose="020E0503060101010101" pitchFamily="34" charset="-79"/>
              </a:rPr>
              <a:t>Министерство труда и социального развития</a:t>
            </a:r>
            <a:endParaRPr lang="ru-RU" sz="1400" b="1" dirty="0">
              <a:solidFill>
                <a:schemeClr val="accent4">
                  <a:lumMod val="75000"/>
                </a:schemeClr>
              </a:solidFill>
              <a:cs typeface="FrankRuehl" panose="020E0503060101010101" pitchFamily="34" charset="-79"/>
            </a:endParaRPr>
          </a:p>
        </p:txBody>
      </p:sp>
      <p:sp>
        <p:nvSpPr>
          <p:cNvPr id="74" name="Прямоугольник 73"/>
          <p:cNvSpPr/>
          <p:nvPr/>
        </p:nvSpPr>
        <p:spPr>
          <a:xfrm>
            <a:off x="9936467" y="5969767"/>
            <a:ext cx="2100158" cy="475829"/>
          </a:xfrm>
          <a:prstGeom prst="rect">
            <a:avLst/>
          </a:prstGeom>
          <a:solidFill>
            <a:srgbClr val="FFF2CC"/>
          </a:solidFill>
          <a:ln w="31750">
            <a:solidFill>
              <a:schemeClr val="accent4"/>
            </a:solidFill>
            <a:prstDash val="sysDot"/>
          </a:ln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sz="1400" b="1" dirty="0" smtClean="0">
                <a:solidFill>
                  <a:schemeClr val="accent4">
                    <a:lumMod val="75000"/>
                  </a:schemeClr>
                </a:solidFill>
              </a:rPr>
              <a:t>Министерство культуры Мурманской области</a:t>
            </a:r>
            <a:endParaRPr lang="ru-RU" sz="1100" b="1" dirty="0">
              <a:solidFill>
                <a:schemeClr val="accent4">
                  <a:lumMod val="75000"/>
                </a:schemeClr>
              </a:solidFill>
              <a:cs typeface="FrankRuehl" panose="020E0503060101010101" pitchFamily="34" charset="-79"/>
            </a:endParaRPr>
          </a:p>
        </p:txBody>
      </p:sp>
      <p:sp>
        <p:nvSpPr>
          <p:cNvPr id="67" name="Прямоугольник 66"/>
          <p:cNvSpPr/>
          <p:nvPr/>
        </p:nvSpPr>
        <p:spPr>
          <a:xfrm>
            <a:off x="2519802" y="6141280"/>
            <a:ext cx="2733317" cy="361637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pPr>
              <a:defRPr lang="ru-RU" sz="2160" b="0" i="0" u="none" strike="noStrike" kern="1200" baseline="0" dirty="0">
                <a:solidFill>
                  <a:srgbClr val="002060"/>
                </a:solidFill>
                <a:latin typeface="Bahnschrift Condensed" pitchFamily="34" charset="0"/>
                <a:ea typeface="+mn-ea"/>
                <a:cs typeface="+mn-cs"/>
              </a:defRPr>
            </a:pPr>
            <a:r>
              <a:rPr lang="ru-RU" sz="1750" dirty="0" smtClean="0">
                <a:solidFill>
                  <a:srgbClr val="0070C0"/>
                </a:solidFill>
              </a:rPr>
              <a:t>ИПАТ</a:t>
            </a:r>
            <a:endParaRPr lang="ru-RU" sz="1750" dirty="0" smtClean="0"/>
          </a:p>
        </p:txBody>
      </p:sp>
      <p:sp>
        <p:nvSpPr>
          <p:cNvPr id="68" name="Прямоугольник 67"/>
          <p:cNvSpPr/>
          <p:nvPr/>
        </p:nvSpPr>
        <p:spPr>
          <a:xfrm>
            <a:off x="2536561" y="6507284"/>
            <a:ext cx="2732038" cy="361637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>
            <a:spAutoFit/>
          </a:bodyPr>
          <a:lstStyle/>
          <a:p>
            <a:pPr>
              <a:defRPr lang="ru-RU" sz="2160" b="0" i="0" u="none" strike="noStrike" kern="1200" baseline="0" dirty="0">
                <a:solidFill>
                  <a:srgbClr val="002060"/>
                </a:solidFill>
                <a:latin typeface="Bahnschrift Condensed" pitchFamily="34" charset="0"/>
                <a:ea typeface="+mn-ea"/>
                <a:cs typeface="+mn-cs"/>
              </a:defRPr>
            </a:pPr>
            <a:r>
              <a:rPr lang="ru-RU" sz="1750" dirty="0" smtClean="0">
                <a:solidFill>
                  <a:srgbClr val="0070C0"/>
                </a:solidFill>
              </a:rPr>
              <a:t>Колледж МАУ</a:t>
            </a:r>
          </a:p>
        </p:txBody>
      </p:sp>
      <p:sp>
        <p:nvSpPr>
          <p:cNvPr id="71" name="Прямоугольник 70"/>
          <p:cNvSpPr/>
          <p:nvPr/>
        </p:nvSpPr>
        <p:spPr>
          <a:xfrm>
            <a:off x="5573740" y="6199502"/>
            <a:ext cx="759690" cy="282964"/>
          </a:xfrm>
          <a:prstGeom prst="rect">
            <a:avLst/>
          </a:prstGeom>
          <a:solidFill>
            <a:schemeClr val="bg1"/>
          </a:solidFill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800" dirty="0" smtClean="0">
                <a:solidFill>
                  <a:srgbClr val="002060"/>
                </a:solidFill>
                <a:latin typeface="Bahnschrift Condensed" panose="020B0502040204020203" pitchFamily="34" charset="0"/>
              </a:rPr>
              <a:t>1</a:t>
            </a:r>
            <a:endParaRPr lang="ru-RU" sz="2800" dirty="0">
              <a:solidFill>
                <a:srgbClr val="002060"/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75" name="Прямоугольник 74"/>
          <p:cNvSpPr/>
          <p:nvPr/>
        </p:nvSpPr>
        <p:spPr>
          <a:xfrm>
            <a:off x="5583005" y="6546199"/>
            <a:ext cx="759690" cy="282964"/>
          </a:xfrm>
          <a:prstGeom prst="rect">
            <a:avLst/>
          </a:prstGeom>
          <a:solidFill>
            <a:schemeClr val="bg1"/>
          </a:solidFill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800" dirty="0" smtClean="0">
                <a:solidFill>
                  <a:srgbClr val="002060"/>
                </a:solidFill>
                <a:latin typeface="Bahnschrift Condensed" panose="020B0502040204020203" pitchFamily="34" charset="0"/>
              </a:rPr>
              <a:t>1</a:t>
            </a:r>
            <a:endParaRPr lang="ru-RU" sz="2800" dirty="0">
              <a:solidFill>
                <a:srgbClr val="002060"/>
              </a:solidFill>
              <a:latin typeface="Bahnschrift Condensed" panose="020B0502040204020203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571721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" name="Пятиугольник 89"/>
          <p:cNvSpPr/>
          <p:nvPr/>
        </p:nvSpPr>
        <p:spPr>
          <a:xfrm>
            <a:off x="-7962" y="2409025"/>
            <a:ext cx="4712430" cy="1207268"/>
          </a:xfrm>
          <a:prstGeom prst="homePlate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2800" b="1" dirty="0" err="1">
                <a:solidFill>
                  <a:srgbClr val="002060"/>
                </a:solidFill>
                <a:latin typeface="Bahnschrift Condensed" panose="020B0502040204020203" pitchFamily="34" charset="0"/>
              </a:rPr>
              <a:t>Флэшмоб</a:t>
            </a:r>
            <a:r>
              <a:rPr lang="ru-RU" sz="2800" b="1" dirty="0">
                <a:solidFill>
                  <a:srgbClr val="002060"/>
                </a:solidFill>
                <a:latin typeface="Bahnschrift Condensed" panose="020B0502040204020203" pitchFamily="34" charset="0"/>
              </a:rPr>
              <a:t> фотографий в </a:t>
            </a:r>
            <a:r>
              <a:rPr lang="ru-RU" sz="2800" b="1" dirty="0" err="1">
                <a:solidFill>
                  <a:srgbClr val="002060"/>
                </a:solidFill>
                <a:latin typeface="Bahnschrift Condensed" panose="020B0502040204020203" pitchFamily="34" charset="0"/>
              </a:rPr>
              <a:t>соц.сети</a:t>
            </a:r>
            <a:r>
              <a:rPr lang="ru-RU" sz="2800" b="1" dirty="0">
                <a:solidFill>
                  <a:srgbClr val="002060"/>
                </a:solidFill>
                <a:latin typeface="Bahnschrift Condensed" panose="020B0502040204020203" pitchFamily="34" charset="0"/>
              </a:rPr>
              <a:t> </a:t>
            </a:r>
            <a:r>
              <a:rPr lang="ru-RU" sz="2800" b="1" dirty="0" err="1">
                <a:solidFill>
                  <a:srgbClr val="002060"/>
                </a:solidFill>
                <a:latin typeface="Bahnschrift Condensed" panose="020B0502040204020203" pitchFamily="34" charset="0"/>
              </a:rPr>
              <a:t>Вконтакте</a:t>
            </a:r>
            <a:r>
              <a:rPr lang="ru-RU" sz="2800" b="1" dirty="0">
                <a:solidFill>
                  <a:srgbClr val="002060"/>
                </a:solidFill>
                <a:latin typeface="Bahnschrift Condensed" panose="020B0502040204020203" pitchFamily="34" charset="0"/>
              </a:rPr>
              <a:t> «Мое лето»</a:t>
            </a:r>
            <a:r>
              <a:rPr lang="ru-RU" sz="2800" b="1" dirty="0" smtClean="0">
                <a:solidFill>
                  <a:srgbClr val="002060"/>
                </a:solidFill>
                <a:latin typeface="Bahnschrift Condensed" panose="020B0502040204020203" pitchFamily="34" charset="0"/>
              </a:rPr>
              <a:t>"</a:t>
            </a:r>
            <a:endParaRPr lang="ru-RU" sz="3600" b="1" dirty="0">
              <a:solidFill>
                <a:srgbClr val="002060"/>
              </a:solidFill>
              <a:latin typeface="Bahnschrift Condensed" panose="020B0502040204020203" pitchFamily="34" charset="0"/>
              <a:cs typeface="Times New Roman" panose="02020603050405020304" pitchFamily="18" charset="0"/>
            </a:endParaRPr>
          </a:p>
        </p:txBody>
      </p:sp>
      <p:sp>
        <p:nvSpPr>
          <p:cNvPr id="87" name="Пятиугольник 86"/>
          <p:cNvSpPr/>
          <p:nvPr/>
        </p:nvSpPr>
        <p:spPr>
          <a:xfrm flipH="1">
            <a:off x="7643440" y="2430041"/>
            <a:ext cx="4548560" cy="1207268"/>
          </a:xfrm>
          <a:prstGeom prst="homePlate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000" b="1" dirty="0">
                <a:solidFill>
                  <a:srgbClr val="002060"/>
                </a:solidFill>
                <a:latin typeface="Bahnschrift Condensed" panose="020B0502040204020203" pitchFamily="34" charset="0"/>
                <a:cs typeface="Times New Roman" panose="02020603050405020304" pitchFamily="18" charset="0"/>
              </a:rPr>
              <a:t>Во </a:t>
            </a:r>
            <a:r>
              <a:rPr lang="ru-RU" sz="2000" b="1" dirty="0" err="1">
                <a:solidFill>
                  <a:srgbClr val="002060"/>
                </a:solidFill>
                <a:latin typeface="Bahnschrift Condensed" panose="020B0502040204020203" pitchFamily="34" charset="0"/>
                <a:cs typeface="Times New Roman" panose="02020603050405020304" pitchFamily="18" charset="0"/>
              </a:rPr>
              <a:t>флэшмобе</a:t>
            </a:r>
            <a:r>
              <a:rPr lang="ru-RU" sz="2000" b="1" dirty="0">
                <a:solidFill>
                  <a:srgbClr val="002060"/>
                </a:solidFill>
                <a:latin typeface="Bahnschrift Condensed" panose="020B0502040204020203" pitchFamily="34" charset="0"/>
                <a:cs typeface="Times New Roman" panose="02020603050405020304" pitchFamily="18" charset="0"/>
              </a:rPr>
              <a:t> смогли принять участие все желающие</a:t>
            </a:r>
          </a:p>
        </p:txBody>
      </p:sp>
      <p:sp>
        <p:nvSpPr>
          <p:cNvPr id="50" name="Пятиугольник 49"/>
          <p:cNvSpPr/>
          <p:nvPr/>
        </p:nvSpPr>
        <p:spPr>
          <a:xfrm>
            <a:off x="45984" y="3788797"/>
            <a:ext cx="4693475" cy="993168"/>
          </a:xfrm>
          <a:prstGeom prst="homePlate">
            <a:avLst>
              <a:gd name="adj" fmla="val 58631"/>
            </a:avLst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2800" b="1" dirty="0">
                <a:solidFill>
                  <a:srgbClr val="002060"/>
                </a:solidFill>
                <a:latin typeface="Bahnschrift Condensed" panose="020B0502040204020203" pitchFamily="34" charset="0"/>
              </a:rPr>
              <a:t>Бал-маскарад «Золотая осень»</a:t>
            </a:r>
            <a:endParaRPr lang="ru-RU" sz="2800" b="1" dirty="0">
              <a:solidFill>
                <a:srgbClr val="002060"/>
              </a:solidFill>
              <a:latin typeface="Bahnschrift Condensed" panose="020B0502040204020203" pitchFamily="34" charset="0"/>
              <a:cs typeface="Times New Roman" panose="02020603050405020304" pitchFamily="18" charset="0"/>
            </a:endParaRPr>
          </a:p>
        </p:txBody>
      </p:sp>
      <p:sp>
        <p:nvSpPr>
          <p:cNvPr id="52" name="Пятиугольник 51"/>
          <p:cNvSpPr/>
          <p:nvPr/>
        </p:nvSpPr>
        <p:spPr>
          <a:xfrm flipH="1">
            <a:off x="7660678" y="3689028"/>
            <a:ext cx="4571132" cy="1292698"/>
          </a:xfrm>
          <a:prstGeom prst="homePlate">
            <a:avLst>
              <a:gd name="adj" fmla="val 70273"/>
            </a:avLst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Bahnschrift Condensed" panose="020B0502040204020203" pitchFamily="34" charset="0"/>
                <a:cs typeface="Times New Roman" panose="02020603050405020304" pitchFamily="18" charset="0"/>
              </a:rPr>
              <a:t>В празднике приняло участие более 20 детей с ОВЗ, инвалидностью и </a:t>
            </a:r>
            <a:r>
              <a:rPr lang="ru-RU" b="1" dirty="0" err="1">
                <a:solidFill>
                  <a:srgbClr val="002060"/>
                </a:solidFill>
                <a:latin typeface="Bahnschrift Condensed" panose="020B0502040204020203" pitchFamily="34" charset="0"/>
                <a:cs typeface="Times New Roman" panose="02020603050405020304" pitchFamily="18" charset="0"/>
              </a:rPr>
              <a:t>нормотипичным</a:t>
            </a:r>
            <a:r>
              <a:rPr lang="ru-RU" b="1" dirty="0">
                <a:solidFill>
                  <a:srgbClr val="002060"/>
                </a:solidFill>
                <a:latin typeface="Bahnschrift Condensed" panose="020B0502040204020203" pitchFamily="34" charset="0"/>
                <a:cs typeface="Times New Roman" panose="02020603050405020304" pitchFamily="18" charset="0"/>
              </a:rPr>
              <a:t> развитием, не менее 7 волонтеров </a:t>
            </a:r>
          </a:p>
        </p:txBody>
      </p:sp>
      <p:cxnSp>
        <p:nvCxnSpPr>
          <p:cNvPr id="4" name="Прямая со стрелкой 3"/>
          <p:cNvCxnSpPr/>
          <p:nvPr/>
        </p:nvCxnSpPr>
        <p:spPr>
          <a:xfrm>
            <a:off x="4732834" y="4285381"/>
            <a:ext cx="2880320" cy="0"/>
          </a:xfrm>
          <a:prstGeom prst="straightConnector1">
            <a:avLst/>
          </a:prstGeom>
          <a:ln w="38100">
            <a:solidFill>
              <a:schemeClr val="tx2">
                <a:lumMod val="75000"/>
              </a:schemeClr>
            </a:solidFill>
            <a:headEnd type="oval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3" name="Пятиугольник 52"/>
          <p:cNvSpPr/>
          <p:nvPr/>
        </p:nvSpPr>
        <p:spPr>
          <a:xfrm>
            <a:off x="22324" y="5139600"/>
            <a:ext cx="4740796" cy="887618"/>
          </a:xfrm>
          <a:prstGeom prst="homePlate">
            <a:avLst>
              <a:gd name="adj" fmla="val 66096"/>
            </a:avLst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3200" b="1" dirty="0" smtClean="0">
                <a:solidFill>
                  <a:srgbClr val="002060"/>
                </a:solidFill>
                <a:latin typeface="Bahnschrift Condensed" panose="020B0502040204020203" pitchFamily="34" charset="0"/>
                <a:cs typeface="Times New Roman" panose="02020603050405020304" pitchFamily="18" charset="0"/>
              </a:rPr>
              <a:t>«Своя игра»</a:t>
            </a:r>
            <a:endParaRPr lang="ru-RU" sz="3200" b="1" dirty="0">
              <a:solidFill>
                <a:srgbClr val="002060"/>
              </a:solidFill>
              <a:latin typeface="Bahnschrift Condensed" panose="020B0502040204020203" pitchFamily="34" charset="0"/>
              <a:cs typeface="Times New Roman" panose="02020603050405020304" pitchFamily="18" charset="0"/>
            </a:endParaRPr>
          </a:p>
        </p:txBody>
      </p:sp>
      <p:sp>
        <p:nvSpPr>
          <p:cNvPr id="68" name="Пятиугольник 67"/>
          <p:cNvSpPr/>
          <p:nvPr/>
        </p:nvSpPr>
        <p:spPr>
          <a:xfrm flipH="1">
            <a:off x="7643440" y="5146013"/>
            <a:ext cx="4605608" cy="1052262"/>
          </a:xfrm>
          <a:prstGeom prst="homePlate">
            <a:avLst>
              <a:gd name="adj" fmla="val 70237"/>
            </a:avLst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2400" b="1" dirty="0">
                <a:solidFill>
                  <a:srgbClr val="002060"/>
                </a:solidFill>
                <a:latin typeface="Bahnschrift Condensed" panose="020B0502040204020203" pitchFamily="34" charset="0"/>
                <a:cs typeface="Times New Roman" panose="02020603050405020304" pitchFamily="18" charset="0"/>
              </a:rPr>
              <a:t>В игре приняли участие не менее 10 студентов МАУ</a:t>
            </a:r>
          </a:p>
        </p:txBody>
      </p:sp>
      <p:cxnSp>
        <p:nvCxnSpPr>
          <p:cNvPr id="71" name="Прямая со стрелкой 70"/>
          <p:cNvCxnSpPr/>
          <p:nvPr/>
        </p:nvCxnSpPr>
        <p:spPr>
          <a:xfrm flipV="1">
            <a:off x="4808662" y="5604678"/>
            <a:ext cx="2834778" cy="3208"/>
          </a:xfrm>
          <a:prstGeom prst="straightConnector1">
            <a:avLst/>
          </a:prstGeom>
          <a:ln w="38100">
            <a:solidFill>
              <a:schemeClr val="tx2">
                <a:lumMod val="75000"/>
              </a:schemeClr>
            </a:solidFill>
            <a:headEnd type="oval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4" name="Прямая со стрелкой 73"/>
          <p:cNvCxnSpPr/>
          <p:nvPr/>
        </p:nvCxnSpPr>
        <p:spPr>
          <a:xfrm>
            <a:off x="4749602" y="3044205"/>
            <a:ext cx="2880320" cy="0"/>
          </a:xfrm>
          <a:prstGeom prst="straightConnector1">
            <a:avLst/>
          </a:prstGeom>
          <a:ln w="38100">
            <a:solidFill>
              <a:schemeClr val="tx2">
                <a:lumMod val="75000"/>
              </a:schemeClr>
            </a:solidFill>
            <a:headEnd type="oval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6" name="Пятиугольник 75"/>
          <p:cNvSpPr/>
          <p:nvPr/>
        </p:nvSpPr>
        <p:spPr>
          <a:xfrm>
            <a:off x="0" y="1202407"/>
            <a:ext cx="4740796" cy="936104"/>
          </a:xfrm>
          <a:prstGeom prst="homePlate">
            <a:avLst>
              <a:gd name="adj" fmla="val 63228"/>
            </a:avLst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200" b="1" dirty="0" smtClean="0">
                <a:solidFill>
                  <a:srgbClr val="002060"/>
                </a:solidFill>
                <a:latin typeface="Bahnschrift Condensed" pitchFamily="34" charset="0"/>
              </a:rPr>
              <a:t>Название мероприятия (события)</a:t>
            </a:r>
            <a:endParaRPr lang="ru-RU" sz="2200" b="1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sp>
        <p:nvSpPr>
          <p:cNvPr id="83" name="Пятиугольник 82"/>
          <p:cNvSpPr/>
          <p:nvPr/>
        </p:nvSpPr>
        <p:spPr>
          <a:xfrm flipH="1">
            <a:off x="7665586" y="1322933"/>
            <a:ext cx="4527741" cy="752731"/>
          </a:xfrm>
          <a:prstGeom prst="homePlate">
            <a:avLst>
              <a:gd name="adj" fmla="val 80369"/>
            </a:avLst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200" b="1" dirty="0" smtClean="0">
                <a:solidFill>
                  <a:srgbClr val="002060"/>
                </a:solidFill>
                <a:latin typeface="Bahnschrift Condensed" pitchFamily="34" charset="0"/>
              </a:rPr>
              <a:t>Результат</a:t>
            </a:r>
            <a:endParaRPr lang="ru-RU" sz="2200" b="1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cxnSp>
        <p:nvCxnSpPr>
          <p:cNvPr id="84" name="Прямая со стрелкой 83"/>
          <p:cNvCxnSpPr/>
          <p:nvPr/>
        </p:nvCxnSpPr>
        <p:spPr>
          <a:xfrm>
            <a:off x="4763120" y="1670459"/>
            <a:ext cx="2880320" cy="0"/>
          </a:xfrm>
          <a:prstGeom prst="straightConnector1">
            <a:avLst/>
          </a:prstGeom>
          <a:ln w="38100">
            <a:solidFill>
              <a:schemeClr val="tx2">
                <a:lumMod val="75000"/>
              </a:schemeClr>
            </a:solidFill>
            <a:headEnd type="oval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Прямоугольник 26"/>
          <p:cNvSpPr/>
          <p:nvPr/>
        </p:nvSpPr>
        <p:spPr>
          <a:xfrm>
            <a:off x="4405" y="186631"/>
            <a:ext cx="7773860" cy="432048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СТУДЕНЧЕСКОЕ ОБЪЕДИНЕНИЕ – ИНИЦИАТОР И ГЛАВНЫЙ ОРГАНИЗАТОР МЕРОПРИЯТИЙ (СОБЫТИЙ): </a:t>
            </a:r>
            <a:endParaRPr lang="ru-RU" sz="16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Bahnschrift Condensed" pitchFamily="34" charset="0"/>
            </a:endParaRPr>
          </a:p>
        </p:txBody>
      </p:sp>
      <p:sp>
        <p:nvSpPr>
          <p:cNvPr id="28" name="Прямоугольник 27"/>
          <p:cNvSpPr/>
          <p:nvPr/>
        </p:nvSpPr>
        <p:spPr>
          <a:xfrm>
            <a:off x="8565644" y="186631"/>
            <a:ext cx="3550562" cy="432048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 </a:t>
            </a:r>
            <a:r>
              <a:rPr lang="ru-RU" dirty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СЕНТЯБРЬ</a:t>
            </a:r>
            <a:r>
              <a:rPr lang="ru-RU" dirty="0" smtClean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-ДЕКАБРЬ 2024 г.</a:t>
            </a:r>
            <a:endParaRPr lang="ru-RU" dirty="0">
              <a:solidFill>
                <a:srgbClr val="FFC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Bahnschrift Condensed" pitchFamily="34" charset="0"/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5444670" y="1231747"/>
            <a:ext cx="171072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r"/>
            <a:r>
              <a:rPr lang="ru-RU" b="1" dirty="0" smtClean="0">
                <a:solidFill>
                  <a:srgbClr val="A97955"/>
                </a:solidFill>
                <a:latin typeface="Bahnschrift Condensed" panose="020B0502040204020203" pitchFamily="34" charset="0"/>
              </a:rPr>
              <a:t>МЕСТО ПРОВЕДЕНИЯ</a:t>
            </a:r>
            <a:endParaRPr lang="ru-RU" b="1" dirty="0">
              <a:solidFill>
                <a:srgbClr val="A97955"/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17" name="TextBox 16"/>
          <p:cNvSpPr txBox="1"/>
          <p:nvPr/>
        </p:nvSpPr>
        <p:spPr>
          <a:xfrm>
            <a:off x="5951560" y="1688229"/>
            <a:ext cx="60946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ru-RU" b="1" dirty="0" smtClean="0">
                <a:solidFill>
                  <a:srgbClr val="A97955"/>
                </a:solidFill>
                <a:latin typeface="Bahnschrift Condensed" panose="020B0502040204020203" pitchFamily="34" charset="0"/>
              </a:rPr>
              <a:t>ДАТЫ</a:t>
            </a:r>
            <a:endParaRPr lang="ru-RU" b="1" dirty="0">
              <a:solidFill>
                <a:srgbClr val="A97955"/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18" name="TextBox 17"/>
          <p:cNvSpPr txBox="1"/>
          <p:nvPr/>
        </p:nvSpPr>
        <p:spPr>
          <a:xfrm>
            <a:off x="5360782" y="3012659"/>
            <a:ext cx="19046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ru-RU" b="1" dirty="0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rPr>
              <a:t>07.09.2024-27.09.2024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5479865" y="2345591"/>
            <a:ext cx="155285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rPr>
              <a:t>Группа в соц. сети </a:t>
            </a:r>
            <a:r>
              <a:rPr lang="ru-RU" b="1" dirty="0" err="1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rPr>
              <a:t>ВКонтакте</a:t>
            </a:r>
            <a:r>
              <a:rPr lang="ru-RU" b="1" dirty="0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rPr>
              <a:t> </a:t>
            </a:r>
          </a:p>
        </p:txBody>
      </p:sp>
      <p:sp>
        <p:nvSpPr>
          <p:cNvPr id="20" name="TextBox 19"/>
          <p:cNvSpPr txBox="1"/>
          <p:nvPr/>
        </p:nvSpPr>
        <p:spPr>
          <a:xfrm>
            <a:off x="5260828" y="5221570"/>
            <a:ext cx="190786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 smtClean="0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rPr>
              <a:t>МАУ</a:t>
            </a:r>
            <a:endParaRPr lang="ru-RU" b="1" dirty="0">
              <a:solidFill>
                <a:schemeClr val="bg1">
                  <a:lumMod val="50000"/>
                </a:schemeClr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21" name="TextBox 20"/>
          <p:cNvSpPr txBox="1"/>
          <p:nvPr/>
        </p:nvSpPr>
        <p:spPr>
          <a:xfrm>
            <a:off x="4563807" y="3524741"/>
            <a:ext cx="338496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 smtClean="0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rPr>
              <a:t>Мурманский областной дворец культуры и народного творчества им. С. М. Кирова </a:t>
            </a:r>
            <a:endParaRPr lang="ru-RU" b="1" dirty="0">
              <a:solidFill>
                <a:schemeClr val="bg1">
                  <a:lumMod val="50000"/>
                </a:schemeClr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23" name="TextBox 22"/>
          <p:cNvSpPr txBox="1"/>
          <p:nvPr/>
        </p:nvSpPr>
        <p:spPr>
          <a:xfrm>
            <a:off x="5207584" y="5765602"/>
            <a:ext cx="193082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 smtClean="0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rPr>
              <a:t>04.12.0224</a:t>
            </a:r>
            <a:endParaRPr lang="ru-RU" b="1" dirty="0">
              <a:solidFill>
                <a:schemeClr val="bg1">
                  <a:lumMod val="50000"/>
                </a:schemeClr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25" name="TextBox 24"/>
          <p:cNvSpPr txBox="1"/>
          <p:nvPr/>
        </p:nvSpPr>
        <p:spPr>
          <a:xfrm>
            <a:off x="5237870" y="4423256"/>
            <a:ext cx="193082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 smtClean="0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rPr>
              <a:t>22.09.2024</a:t>
            </a:r>
            <a:endParaRPr lang="ru-RU" b="1" dirty="0">
              <a:solidFill>
                <a:schemeClr val="bg1">
                  <a:lumMod val="50000"/>
                </a:schemeClr>
              </a:solidFill>
              <a:latin typeface="Bahnschrift Condensed" panose="020B0502040204020203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539483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4405" y="186631"/>
            <a:ext cx="7773860" cy="432048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ФОТОГРАФИИ К ОСНОВНЫМ МЕРОПРИЯТИЯМ СЛАЙДА № 2: </a:t>
            </a:r>
            <a:endParaRPr lang="ru-RU" sz="16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Bahnschrift Condensed" pitchFamily="34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8565644" y="186631"/>
            <a:ext cx="3550562" cy="432048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dirty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СЕНТЯБРЬ</a:t>
            </a:r>
            <a:r>
              <a:rPr lang="ru-RU" dirty="0" smtClean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-ДЕКАБРЬ </a:t>
            </a:r>
            <a:r>
              <a:rPr lang="ru-RU" dirty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2024 г.</a:t>
            </a:r>
          </a:p>
        </p:txBody>
      </p:sp>
      <p:pic>
        <p:nvPicPr>
          <p:cNvPr id="6" name="Рисунок 5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1970" r="3258" b="-1"/>
          <a:stretch/>
        </p:blipFill>
        <p:spPr>
          <a:xfrm>
            <a:off x="176645" y="914400"/>
            <a:ext cx="5950873" cy="4104408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2273" b="11818"/>
          <a:stretch/>
        </p:blipFill>
        <p:spPr>
          <a:xfrm>
            <a:off x="6277106" y="1984663"/>
            <a:ext cx="5696957" cy="429144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280378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" name="Пятиугольник 89"/>
          <p:cNvSpPr/>
          <p:nvPr/>
        </p:nvSpPr>
        <p:spPr>
          <a:xfrm>
            <a:off x="32546" y="2611493"/>
            <a:ext cx="4712430" cy="1207268"/>
          </a:xfrm>
          <a:prstGeom prst="homePlate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2400" b="1" dirty="0" smtClean="0">
                <a:solidFill>
                  <a:srgbClr val="002060"/>
                </a:solidFill>
                <a:latin typeface="Bahnschrift Condensed" panose="020B0502040204020203" pitchFamily="34" charset="0"/>
                <a:cs typeface="Times New Roman" panose="02020603050405020304" pitchFamily="18" charset="0"/>
              </a:rPr>
              <a:t>Творческий мастер-класс, посвященный Всемирному дню переработки вторичного сырья</a:t>
            </a:r>
            <a:endParaRPr lang="ru-RU" sz="2800" b="1" dirty="0">
              <a:solidFill>
                <a:srgbClr val="002060"/>
              </a:solidFill>
              <a:latin typeface="Bahnschrift Condensed" panose="020B0502040204020203" pitchFamily="34" charset="0"/>
              <a:cs typeface="Times New Roman" panose="02020603050405020304" pitchFamily="18" charset="0"/>
            </a:endParaRPr>
          </a:p>
        </p:txBody>
      </p:sp>
      <p:sp>
        <p:nvSpPr>
          <p:cNvPr id="87" name="Пятиугольник 86"/>
          <p:cNvSpPr/>
          <p:nvPr/>
        </p:nvSpPr>
        <p:spPr>
          <a:xfrm flipH="1">
            <a:off x="7577294" y="2587110"/>
            <a:ext cx="4548560" cy="1231651"/>
          </a:xfrm>
          <a:prstGeom prst="homePlate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000" dirty="0" smtClean="0">
                <a:solidFill>
                  <a:srgbClr val="002060"/>
                </a:solidFill>
                <a:latin typeface="Bahnschrift Condensed" pitchFamily="34" charset="0"/>
              </a:rPr>
              <a:t>Более 10 молодых инвалидов 18+ посетили творческий МК</a:t>
            </a:r>
            <a:endParaRPr lang="ru-RU" sz="2000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sp>
        <p:nvSpPr>
          <p:cNvPr id="50" name="Пятиугольник 49"/>
          <p:cNvSpPr/>
          <p:nvPr/>
        </p:nvSpPr>
        <p:spPr>
          <a:xfrm>
            <a:off x="0" y="4175898"/>
            <a:ext cx="4693475" cy="993168"/>
          </a:xfrm>
          <a:prstGeom prst="homePlate">
            <a:avLst>
              <a:gd name="adj" fmla="val 58631"/>
            </a:avLst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2400" b="1" dirty="0" smtClean="0">
                <a:solidFill>
                  <a:srgbClr val="002060"/>
                </a:solidFill>
                <a:latin typeface="Bahnschrift Condensed" panose="020B0502040204020203" pitchFamily="34" charset="0"/>
              </a:rPr>
              <a:t>Творческий мастер-класс «Волшебный </a:t>
            </a:r>
            <a:r>
              <a:rPr lang="ru-RU" sz="2400" b="1" dirty="0" err="1" smtClean="0">
                <a:solidFill>
                  <a:srgbClr val="002060"/>
                </a:solidFill>
                <a:latin typeface="Bahnschrift Condensed" panose="020B0502040204020203" pitchFamily="34" charset="0"/>
              </a:rPr>
              <a:t>квиллинг</a:t>
            </a:r>
            <a:r>
              <a:rPr lang="ru-RU" sz="2400" b="1" dirty="0" smtClean="0">
                <a:solidFill>
                  <a:srgbClr val="002060"/>
                </a:solidFill>
                <a:latin typeface="Bahnschrift Condensed" panose="020B0502040204020203" pitchFamily="34" charset="0"/>
              </a:rPr>
              <a:t>»</a:t>
            </a:r>
            <a:endParaRPr lang="ru-RU" sz="3200" b="1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sp>
        <p:nvSpPr>
          <p:cNvPr id="52" name="Пятиугольник 51"/>
          <p:cNvSpPr/>
          <p:nvPr/>
        </p:nvSpPr>
        <p:spPr>
          <a:xfrm flipH="1">
            <a:off x="7643440" y="4163277"/>
            <a:ext cx="4527601" cy="1027054"/>
          </a:xfrm>
          <a:prstGeom prst="homePlate">
            <a:avLst>
              <a:gd name="adj" fmla="val 70273"/>
            </a:avLst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000" b="1" dirty="0" smtClean="0">
                <a:solidFill>
                  <a:schemeClr val="tx2"/>
                </a:solidFill>
                <a:latin typeface="Bahnschrift Condensed" panose="020B0502040204020203" pitchFamily="34" charset="0"/>
              </a:rPr>
              <a:t>25 детей приняли участие в творческом-мастер классе</a:t>
            </a:r>
            <a:endParaRPr lang="ru-RU" sz="2400" b="1" dirty="0">
              <a:solidFill>
                <a:schemeClr val="tx2"/>
              </a:solidFill>
              <a:latin typeface="Bahnschrift Condensed" pitchFamily="34" charset="0"/>
            </a:endParaRPr>
          </a:p>
        </p:txBody>
      </p:sp>
      <p:cxnSp>
        <p:nvCxnSpPr>
          <p:cNvPr id="4" name="Прямая со стрелкой 3"/>
          <p:cNvCxnSpPr/>
          <p:nvPr/>
        </p:nvCxnSpPr>
        <p:spPr>
          <a:xfrm>
            <a:off x="4673566" y="4668892"/>
            <a:ext cx="2880320" cy="0"/>
          </a:xfrm>
          <a:prstGeom prst="straightConnector1">
            <a:avLst/>
          </a:prstGeom>
          <a:ln w="38100">
            <a:solidFill>
              <a:schemeClr val="tx2">
                <a:lumMod val="75000"/>
              </a:schemeClr>
            </a:solidFill>
            <a:headEnd type="oval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4" name="Прямая со стрелкой 73"/>
          <p:cNvCxnSpPr/>
          <p:nvPr/>
        </p:nvCxnSpPr>
        <p:spPr>
          <a:xfrm>
            <a:off x="4696974" y="3200446"/>
            <a:ext cx="2880320" cy="0"/>
          </a:xfrm>
          <a:prstGeom prst="straightConnector1">
            <a:avLst/>
          </a:prstGeom>
          <a:ln w="38100">
            <a:solidFill>
              <a:schemeClr val="tx2">
                <a:lumMod val="75000"/>
              </a:schemeClr>
            </a:solidFill>
            <a:headEnd type="oval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6" name="Пятиугольник 75"/>
          <p:cNvSpPr/>
          <p:nvPr/>
        </p:nvSpPr>
        <p:spPr>
          <a:xfrm>
            <a:off x="0" y="1202407"/>
            <a:ext cx="4740796" cy="936104"/>
          </a:xfrm>
          <a:prstGeom prst="homePlate">
            <a:avLst>
              <a:gd name="adj" fmla="val 63228"/>
            </a:avLst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200" b="1" dirty="0" smtClean="0">
                <a:solidFill>
                  <a:srgbClr val="002060"/>
                </a:solidFill>
                <a:latin typeface="Bahnschrift Condensed" pitchFamily="34" charset="0"/>
              </a:rPr>
              <a:t>Название мероприятия (события)</a:t>
            </a:r>
            <a:endParaRPr lang="ru-RU" sz="2200" b="1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sp>
        <p:nvSpPr>
          <p:cNvPr id="83" name="Пятиугольник 82"/>
          <p:cNvSpPr/>
          <p:nvPr/>
        </p:nvSpPr>
        <p:spPr>
          <a:xfrm flipH="1">
            <a:off x="7665586" y="1322933"/>
            <a:ext cx="4527741" cy="752731"/>
          </a:xfrm>
          <a:prstGeom prst="homePlate">
            <a:avLst>
              <a:gd name="adj" fmla="val 80369"/>
            </a:avLst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200" b="1" dirty="0" smtClean="0">
                <a:solidFill>
                  <a:srgbClr val="002060"/>
                </a:solidFill>
                <a:latin typeface="Bahnschrift Condensed" pitchFamily="34" charset="0"/>
              </a:rPr>
              <a:t>Результат</a:t>
            </a:r>
            <a:endParaRPr lang="ru-RU" sz="2200" b="1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cxnSp>
        <p:nvCxnSpPr>
          <p:cNvPr id="84" name="Прямая со стрелкой 83"/>
          <p:cNvCxnSpPr/>
          <p:nvPr/>
        </p:nvCxnSpPr>
        <p:spPr>
          <a:xfrm>
            <a:off x="4763120" y="1670459"/>
            <a:ext cx="2880320" cy="0"/>
          </a:xfrm>
          <a:prstGeom prst="straightConnector1">
            <a:avLst/>
          </a:prstGeom>
          <a:ln w="38100">
            <a:solidFill>
              <a:schemeClr val="tx2">
                <a:lumMod val="75000"/>
              </a:schemeClr>
            </a:solidFill>
            <a:headEnd type="oval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Прямоугольник 26"/>
          <p:cNvSpPr/>
          <p:nvPr/>
        </p:nvSpPr>
        <p:spPr>
          <a:xfrm>
            <a:off x="5892" y="191306"/>
            <a:ext cx="7773860" cy="721867"/>
          </a:xfrm>
          <a:prstGeom prst="rect">
            <a:avLst/>
          </a:prstGeom>
          <a:solidFill>
            <a:srgbClr val="7030A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МЕРОПРИЯТИЯ </a:t>
            </a:r>
            <a:r>
              <a:rPr lang="ru-RU" sz="16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(</a:t>
            </a:r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СОБЫТИЯ), ПРОВЕДЕННЫЕ СТУДЕНЧЕСКИМ ОБЪЕДИНЕНИЕМ ПО ЗАПРОСУ СТОРОННИХ ОРГАНИЗАЦИЙ ИЛИ УНИВЕРСИТЕТА, </a:t>
            </a:r>
            <a:r>
              <a:rPr lang="ru-RU" sz="16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ПО ПРОФИЛЮ СВОЕЙ ДЕЯТЕЛЬНОСТИ</a:t>
            </a:r>
            <a:endParaRPr lang="ru-RU" sz="1600" dirty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Bahnschrift Condensed" pitchFamily="34" charset="0"/>
            </a:endParaRPr>
          </a:p>
        </p:txBody>
      </p:sp>
      <p:sp>
        <p:nvSpPr>
          <p:cNvPr id="28" name="Прямоугольник 27"/>
          <p:cNvSpPr/>
          <p:nvPr/>
        </p:nvSpPr>
        <p:spPr>
          <a:xfrm>
            <a:off x="8565644" y="186631"/>
            <a:ext cx="3550562" cy="432048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dirty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СЕНТЯБРЬ-ДЕКАБРЬ </a:t>
            </a:r>
            <a:r>
              <a:rPr lang="ru-RU" dirty="0" smtClean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2024 г.</a:t>
            </a:r>
            <a:endParaRPr lang="ru-RU" dirty="0">
              <a:solidFill>
                <a:srgbClr val="FFC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Bahnschrift Condensed" pitchFamily="34" charset="0"/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7107950" y="2630746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r"/>
            <a:endParaRPr lang="ru-RU" b="1" dirty="0">
              <a:solidFill>
                <a:schemeClr val="bg1">
                  <a:lumMod val="50000"/>
                </a:schemeClr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17" name="TextBox 16"/>
          <p:cNvSpPr txBox="1"/>
          <p:nvPr/>
        </p:nvSpPr>
        <p:spPr>
          <a:xfrm>
            <a:off x="5729585" y="4802165"/>
            <a:ext cx="95410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b="1" dirty="0" smtClean="0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rPr>
              <a:t>12.12.2024</a:t>
            </a:r>
            <a:endParaRPr lang="ru-RU" b="1" dirty="0">
              <a:solidFill>
                <a:schemeClr val="bg1">
                  <a:lumMod val="50000"/>
                </a:schemeClr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18" name="TextBox 17"/>
          <p:cNvSpPr txBox="1"/>
          <p:nvPr/>
        </p:nvSpPr>
        <p:spPr>
          <a:xfrm>
            <a:off x="5663481" y="1217072"/>
            <a:ext cx="127310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r"/>
            <a:r>
              <a:rPr lang="ru-RU" b="1" dirty="0" smtClean="0">
                <a:solidFill>
                  <a:srgbClr val="A97955"/>
                </a:solidFill>
                <a:latin typeface="Bahnschrift Condensed" panose="020B0502040204020203" pitchFamily="34" charset="0"/>
              </a:rPr>
              <a:t>ОРГАНИЗАЦИЯ</a:t>
            </a:r>
            <a:endParaRPr lang="ru-RU" b="1" dirty="0">
              <a:solidFill>
                <a:srgbClr val="A97955"/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19" name="TextBox 18"/>
          <p:cNvSpPr txBox="1"/>
          <p:nvPr/>
        </p:nvSpPr>
        <p:spPr>
          <a:xfrm>
            <a:off x="5511217" y="1754515"/>
            <a:ext cx="161294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r"/>
            <a:r>
              <a:rPr lang="ru-RU" b="1" dirty="0" smtClean="0">
                <a:solidFill>
                  <a:srgbClr val="A97955"/>
                </a:solidFill>
                <a:latin typeface="Bahnschrift Condensed" panose="020B0502040204020203" pitchFamily="34" charset="0"/>
              </a:rPr>
              <a:t>ДАТА ПРОВЕДЕНИЯ</a:t>
            </a:r>
            <a:endParaRPr lang="ru-RU" b="1" dirty="0">
              <a:solidFill>
                <a:srgbClr val="A97955"/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21" name="TextBox 20"/>
          <p:cNvSpPr txBox="1"/>
          <p:nvPr/>
        </p:nvSpPr>
        <p:spPr>
          <a:xfrm>
            <a:off x="5837406" y="3356319"/>
            <a:ext cx="92525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b="1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Bahnschrift Condensed" panose="020B0502040204020203" pitchFamily="34" charset="0"/>
              </a:rPr>
              <a:t>15.11.2024</a:t>
            </a:r>
            <a:endParaRPr lang="ru-RU" b="1" dirty="0">
              <a:solidFill>
                <a:schemeClr val="tx1">
                  <a:lumMod val="50000"/>
                  <a:lumOff val="50000"/>
                </a:schemeClr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22" name="TextBox 21"/>
          <p:cNvSpPr txBox="1"/>
          <p:nvPr/>
        </p:nvSpPr>
        <p:spPr>
          <a:xfrm>
            <a:off x="4946369" y="2116770"/>
            <a:ext cx="2556916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1600" b="1" dirty="0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rPr>
              <a:t>ГОАУСОН «Мурманский КЦСОН» отделение </a:t>
            </a:r>
            <a:endParaRPr lang="ru-RU" sz="1600" b="1" dirty="0" smtClean="0">
              <a:solidFill>
                <a:schemeClr val="bg1">
                  <a:lumMod val="50000"/>
                </a:schemeClr>
              </a:solidFill>
              <a:latin typeface="Bahnschrift Condensed" panose="020B0502040204020203" pitchFamily="34" charset="0"/>
            </a:endParaRPr>
          </a:p>
          <a:p>
            <a:pPr algn="ctr"/>
            <a:r>
              <a:rPr lang="ru-RU" sz="1600" b="1" dirty="0" smtClean="0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rPr>
              <a:t>дневного </a:t>
            </a:r>
            <a:r>
              <a:rPr lang="ru-RU" sz="1600" b="1" dirty="0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rPr>
              <a:t>пребывания молодых инвалидов</a:t>
            </a:r>
          </a:p>
        </p:txBody>
      </p:sp>
      <p:sp>
        <p:nvSpPr>
          <p:cNvPr id="23" name="TextBox 22"/>
          <p:cNvSpPr txBox="1"/>
          <p:nvPr/>
        </p:nvSpPr>
        <p:spPr>
          <a:xfrm>
            <a:off x="5304413" y="4206450"/>
            <a:ext cx="187583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b="1" dirty="0" smtClean="0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rPr>
              <a:t>СОШ №21, г. Мурманск</a:t>
            </a:r>
            <a:endParaRPr lang="ru-RU" b="1" dirty="0">
              <a:solidFill>
                <a:schemeClr val="bg1">
                  <a:lumMod val="50000"/>
                </a:schemeClr>
              </a:solidFill>
              <a:latin typeface="Bahnschrift Condensed" panose="020B0502040204020203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00905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4405" y="186631"/>
            <a:ext cx="7773860" cy="432048"/>
          </a:xfrm>
          <a:prstGeom prst="rect">
            <a:avLst/>
          </a:prstGeom>
          <a:solidFill>
            <a:srgbClr val="7030A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ФОТОГРАФИИ К ОСНОВНЫМ МЕРОПРИЯТИЯМ СЛАЙДА № 4: </a:t>
            </a:r>
            <a:endParaRPr lang="ru-RU" sz="16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Bahnschrift Condensed" pitchFamily="34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8565644" y="186631"/>
            <a:ext cx="3550562" cy="432048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 </a:t>
            </a:r>
            <a:endParaRPr lang="ru-RU" dirty="0" smtClean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Bahnschrift Condensed" pitchFamily="34" charset="0"/>
            </a:endParaRPr>
          </a:p>
          <a:p>
            <a:pPr algn="ctr"/>
            <a:r>
              <a:rPr lang="ru-RU" dirty="0" smtClean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ИЮНЬ-ДЕКАБРЬ </a:t>
            </a:r>
            <a:r>
              <a:rPr lang="ru-RU" dirty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2024 г.</a:t>
            </a:r>
          </a:p>
          <a:p>
            <a:pPr algn="ctr"/>
            <a:r>
              <a:rPr lang="ru-RU" dirty="0" smtClean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.</a:t>
            </a:r>
            <a:endParaRPr lang="ru-RU" dirty="0">
              <a:solidFill>
                <a:srgbClr val="FFC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Bahnschrift Condensed" pitchFamily="34" charset="0"/>
            </a:endParaRPr>
          </a:p>
        </p:txBody>
      </p:sp>
      <p:sp>
        <p:nvSpPr>
          <p:cNvPr id="2" name="AutoShape 4" descr="https://sun9-52.userapi.com/impg/VoEpweobaE7CPIycN5Xb6Bedsrh4HCOe7L9uQQ/2tXFH1khoGI.jpg?size=2560x1920&amp;quality=95&amp;sign=6163ad5fcca41c5f4db7f9c5d9351c4f&amp;type=album"/>
          <p:cNvSpPr>
            <a:spLocks noChangeAspect="1" noChangeArrowheads="1"/>
          </p:cNvSpPr>
          <p:nvPr/>
        </p:nvSpPr>
        <p:spPr bwMode="auto">
          <a:xfrm>
            <a:off x="63500" y="-136525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pic>
        <p:nvPicPr>
          <p:cNvPr id="7" name="Picture 2" descr="https://sun9-44.userapi.com/impg/odwx9fz7IThHxjYmu95cyDnoljNR5F64Xe5EUA/lsieUimOAqE.jpg?size=2560x1920&amp;quality=95&amp;sign=d6e5844d8881d41cac9a4dcfb04b7b5f&amp;type=album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2047"/>
          <a:stretch/>
        </p:blipFill>
        <p:spPr bwMode="auto">
          <a:xfrm>
            <a:off x="-2690190" y="19368654"/>
            <a:ext cx="5961648" cy="34854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Рисунок 2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9450"/>
          <a:stretch/>
        </p:blipFill>
        <p:spPr>
          <a:xfrm>
            <a:off x="215900" y="810490"/>
            <a:ext cx="6553200" cy="3958936"/>
          </a:xfrm>
          <a:prstGeom prst="rect">
            <a:avLst/>
          </a:prstGeom>
        </p:spPr>
      </p:pic>
      <p:pic>
        <p:nvPicPr>
          <p:cNvPr id="8" name="Рисунок 7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422" b="11490"/>
          <a:stretch/>
        </p:blipFill>
        <p:spPr>
          <a:xfrm>
            <a:off x="6860463" y="2956212"/>
            <a:ext cx="5126526" cy="36264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695947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" name="Пятиугольник 89"/>
          <p:cNvSpPr/>
          <p:nvPr/>
        </p:nvSpPr>
        <p:spPr>
          <a:xfrm>
            <a:off x="36532" y="4194434"/>
            <a:ext cx="4712430" cy="1207268"/>
          </a:xfrm>
          <a:prstGeom prst="homePlate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2400" b="1" dirty="0">
                <a:solidFill>
                  <a:srgbClr val="002060"/>
                </a:solidFill>
                <a:latin typeface="Bahnschrift Condensed" panose="020B0502040204020203" pitchFamily="34" charset="0"/>
              </a:rPr>
              <a:t>Награждение регионального этапа Премии </a:t>
            </a:r>
            <a:r>
              <a:rPr lang="ru-RU" sz="2400" b="1" dirty="0">
                <a:solidFill>
                  <a:srgbClr val="002060"/>
                </a:solidFill>
                <a:latin typeface="Bahnschrift Condensed" panose="020B0502040204020203" pitchFamily="34" charset="0"/>
                <a:hlinkClick r:id="rId3"/>
              </a:rPr>
              <a:t>#МЫВМЕСТЕ</a:t>
            </a:r>
            <a:endParaRPr lang="ru-RU" sz="3200" b="1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sp>
        <p:nvSpPr>
          <p:cNvPr id="87" name="Пятиугольник 86"/>
          <p:cNvSpPr/>
          <p:nvPr/>
        </p:nvSpPr>
        <p:spPr>
          <a:xfrm flipH="1">
            <a:off x="7652917" y="2897592"/>
            <a:ext cx="4548560" cy="1231651"/>
          </a:xfrm>
          <a:prstGeom prst="homePlate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000" dirty="0" smtClean="0">
                <a:solidFill>
                  <a:srgbClr val="002060"/>
                </a:solidFill>
                <a:latin typeface="Bahnschrift Condensed" pitchFamily="34" charset="0"/>
              </a:rPr>
              <a:t>В рамках мероприятия 3 члена СО приняли участие в качестве волонтеров</a:t>
            </a:r>
            <a:endParaRPr lang="ru-RU" sz="2000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cxnSp>
        <p:nvCxnSpPr>
          <p:cNvPr id="4" name="Прямая со стрелкой 3"/>
          <p:cNvCxnSpPr/>
          <p:nvPr/>
        </p:nvCxnSpPr>
        <p:spPr>
          <a:xfrm>
            <a:off x="4786780" y="4825463"/>
            <a:ext cx="2880320" cy="0"/>
          </a:xfrm>
          <a:prstGeom prst="straightConnector1">
            <a:avLst/>
          </a:prstGeom>
          <a:ln w="38100">
            <a:solidFill>
              <a:schemeClr val="tx2">
                <a:lumMod val="75000"/>
              </a:schemeClr>
            </a:solidFill>
            <a:headEnd type="oval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3" name="Пятиугольник 52"/>
          <p:cNvSpPr/>
          <p:nvPr/>
        </p:nvSpPr>
        <p:spPr>
          <a:xfrm>
            <a:off x="60167" y="3052268"/>
            <a:ext cx="4740796" cy="887618"/>
          </a:xfrm>
          <a:prstGeom prst="homePlate">
            <a:avLst>
              <a:gd name="adj" fmla="val 66096"/>
            </a:avLst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2800" b="1" dirty="0" smtClean="0">
                <a:solidFill>
                  <a:srgbClr val="002060"/>
                </a:solidFill>
                <a:latin typeface="Bahnschrift Condensed" panose="020B0502040204020203" pitchFamily="34" charset="0"/>
              </a:rPr>
              <a:t>МАУ. Стартап-2024</a:t>
            </a:r>
            <a:r>
              <a:rPr lang="ru-RU" sz="2000" dirty="0" smtClean="0"/>
              <a:t>»</a:t>
            </a:r>
            <a:endParaRPr lang="ru-RU" sz="2400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sp>
        <p:nvSpPr>
          <p:cNvPr id="68" name="Пятиугольник 67"/>
          <p:cNvSpPr/>
          <p:nvPr/>
        </p:nvSpPr>
        <p:spPr>
          <a:xfrm flipH="1">
            <a:off x="7700187" y="4354800"/>
            <a:ext cx="4501290" cy="941325"/>
          </a:xfrm>
          <a:prstGeom prst="homePlate">
            <a:avLst>
              <a:gd name="adj" fmla="val 70237"/>
            </a:avLst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dirty="0" smtClean="0">
                <a:solidFill>
                  <a:srgbClr val="002060"/>
                </a:solidFill>
                <a:latin typeface="Bahnschrift Condensed" pitchFamily="34" charset="0"/>
              </a:rPr>
              <a:t>1 член СО принял участие в качестве члена наградной группы</a:t>
            </a:r>
            <a:endParaRPr lang="ru-RU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cxnSp>
        <p:nvCxnSpPr>
          <p:cNvPr id="74" name="Прямая со стрелкой 73"/>
          <p:cNvCxnSpPr/>
          <p:nvPr/>
        </p:nvCxnSpPr>
        <p:spPr>
          <a:xfrm>
            <a:off x="4810390" y="3498743"/>
            <a:ext cx="2880320" cy="0"/>
          </a:xfrm>
          <a:prstGeom prst="straightConnector1">
            <a:avLst/>
          </a:prstGeom>
          <a:ln w="38100">
            <a:solidFill>
              <a:schemeClr val="tx2">
                <a:lumMod val="75000"/>
              </a:schemeClr>
            </a:solidFill>
            <a:headEnd type="oval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6" name="Пятиугольник 75"/>
          <p:cNvSpPr/>
          <p:nvPr/>
        </p:nvSpPr>
        <p:spPr>
          <a:xfrm>
            <a:off x="0" y="1202407"/>
            <a:ext cx="4740796" cy="936104"/>
          </a:xfrm>
          <a:prstGeom prst="homePlate">
            <a:avLst>
              <a:gd name="adj" fmla="val 63228"/>
            </a:avLst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200" b="1" dirty="0" smtClean="0">
                <a:solidFill>
                  <a:srgbClr val="002060"/>
                </a:solidFill>
                <a:latin typeface="Bahnschrift Condensed" pitchFamily="34" charset="0"/>
              </a:rPr>
              <a:t>Название мероприятия (события)</a:t>
            </a:r>
            <a:endParaRPr lang="ru-RU" sz="2200" b="1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sp>
        <p:nvSpPr>
          <p:cNvPr id="83" name="Пятиугольник 82"/>
          <p:cNvSpPr/>
          <p:nvPr/>
        </p:nvSpPr>
        <p:spPr>
          <a:xfrm flipH="1">
            <a:off x="7665586" y="1322933"/>
            <a:ext cx="4527741" cy="752731"/>
          </a:xfrm>
          <a:prstGeom prst="homePlate">
            <a:avLst>
              <a:gd name="adj" fmla="val 80369"/>
            </a:avLst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200" b="1" dirty="0" smtClean="0">
                <a:solidFill>
                  <a:srgbClr val="002060"/>
                </a:solidFill>
                <a:latin typeface="Bahnschrift Condensed" pitchFamily="34" charset="0"/>
              </a:rPr>
              <a:t>Результат</a:t>
            </a:r>
            <a:endParaRPr lang="ru-RU" sz="2200" b="1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cxnSp>
        <p:nvCxnSpPr>
          <p:cNvPr id="84" name="Прямая со стрелкой 83"/>
          <p:cNvCxnSpPr/>
          <p:nvPr/>
        </p:nvCxnSpPr>
        <p:spPr>
          <a:xfrm>
            <a:off x="4763120" y="1670459"/>
            <a:ext cx="2880320" cy="0"/>
          </a:xfrm>
          <a:prstGeom prst="straightConnector1">
            <a:avLst/>
          </a:prstGeom>
          <a:ln w="38100">
            <a:solidFill>
              <a:schemeClr val="tx2">
                <a:lumMod val="75000"/>
              </a:schemeClr>
            </a:solidFill>
            <a:headEnd type="oval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Прямоугольник 26"/>
          <p:cNvSpPr/>
          <p:nvPr/>
        </p:nvSpPr>
        <p:spPr>
          <a:xfrm>
            <a:off x="4405" y="186630"/>
            <a:ext cx="8463320" cy="729565"/>
          </a:xfrm>
          <a:prstGeom prst="rect">
            <a:avLst/>
          </a:prstGeom>
          <a:solidFill>
            <a:srgbClr val="00B05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СТУДЕНЧЕСКОЕ ОБЪЕДИНЕНИЕ ПРИНЯЛО УЧАСТИЕ В МЕРОПРИЯТИЯХ ДРУГИХ ОРГАНИЗАЦИЙ</a:t>
            </a:r>
            <a:r>
              <a:rPr lang="ru-RU" sz="16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 </a:t>
            </a:r>
          </a:p>
          <a:p>
            <a:r>
              <a:rPr lang="ru-RU" sz="16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(ВОЛОНТЕРСТВО НЕ ПО ПРОФИЛЮ ДЕЯТЕЛЬНОСТИ СТУДЕНЧЕСКОГО ОБЪЕДИНЕНИЯ)</a:t>
            </a:r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: </a:t>
            </a:r>
            <a:endParaRPr lang="ru-RU" sz="16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Bahnschrift Condensed" pitchFamily="34" charset="0"/>
            </a:endParaRPr>
          </a:p>
        </p:txBody>
      </p:sp>
      <p:sp>
        <p:nvSpPr>
          <p:cNvPr id="28" name="Прямоугольник 27"/>
          <p:cNvSpPr/>
          <p:nvPr/>
        </p:nvSpPr>
        <p:spPr>
          <a:xfrm>
            <a:off x="8565644" y="186631"/>
            <a:ext cx="3550562" cy="432048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dirty="0" smtClean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СЕНТЯБРЬ-ДЕКАБРЬ 2024 г. </a:t>
            </a:r>
            <a:endParaRPr lang="ru-RU" dirty="0">
              <a:solidFill>
                <a:srgbClr val="FFC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Bahnschrift Condensed" pitchFamily="34" charset="0"/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4860165" y="3963135"/>
            <a:ext cx="265919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 lvl="0">
              <a:defRPr lang="ru-RU"/>
            </a:defPPr>
            <a:lvl1pPr algn="r">
              <a:defRPr b="1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defRPr>
            </a:lvl1pPr>
          </a:lstStyle>
          <a:p>
            <a:pPr algn="ctr"/>
            <a:r>
              <a:rPr lang="ru-RU" dirty="0" smtClean="0"/>
              <a:t>Ресурсный центр развития добровольчества Мурманской области</a:t>
            </a:r>
            <a:endParaRPr lang="ru-RU" dirty="0"/>
          </a:p>
        </p:txBody>
      </p:sp>
      <p:sp>
        <p:nvSpPr>
          <p:cNvPr id="17" name="TextBox 16"/>
          <p:cNvSpPr txBox="1"/>
          <p:nvPr/>
        </p:nvSpPr>
        <p:spPr>
          <a:xfrm>
            <a:off x="5183291" y="4806591"/>
            <a:ext cx="203997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 smtClean="0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rPr>
              <a:t>27.09.2024</a:t>
            </a:r>
            <a:endParaRPr lang="ru-RU" b="1" dirty="0">
              <a:solidFill>
                <a:schemeClr val="bg1">
                  <a:lumMod val="50000"/>
                </a:schemeClr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18" name="TextBox 17"/>
          <p:cNvSpPr txBox="1"/>
          <p:nvPr/>
        </p:nvSpPr>
        <p:spPr>
          <a:xfrm>
            <a:off x="5560317" y="1267048"/>
            <a:ext cx="128592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ru-RU" b="1" dirty="0" smtClean="0">
                <a:solidFill>
                  <a:srgbClr val="A97955"/>
                </a:solidFill>
                <a:latin typeface="Bahnschrift Condensed" panose="020B0502040204020203" pitchFamily="34" charset="0"/>
              </a:rPr>
              <a:t>ОРГАНИЗАТОР</a:t>
            </a:r>
            <a:endParaRPr lang="ru-RU" b="1" dirty="0">
              <a:solidFill>
                <a:srgbClr val="A97955"/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19" name="TextBox 18"/>
          <p:cNvSpPr txBox="1"/>
          <p:nvPr/>
        </p:nvSpPr>
        <p:spPr>
          <a:xfrm>
            <a:off x="5661765" y="1763469"/>
            <a:ext cx="108461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 smtClean="0">
                <a:solidFill>
                  <a:srgbClr val="A97955"/>
                </a:solidFill>
                <a:latin typeface="Bahnschrift Condensed" panose="020B0502040204020203" pitchFamily="34" charset="0"/>
              </a:rPr>
              <a:t>ДАТА</a:t>
            </a:r>
            <a:endParaRPr lang="ru-RU" b="1" dirty="0">
              <a:solidFill>
                <a:srgbClr val="A97955"/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22" name="TextBox 21"/>
          <p:cNvSpPr txBox="1"/>
          <p:nvPr/>
        </p:nvSpPr>
        <p:spPr>
          <a:xfrm>
            <a:off x="5647453" y="3625852"/>
            <a:ext cx="108461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ru-RU" b="1" dirty="0" smtClean="0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rPr>
              <a:t>10.09.2024</a:t>
            </a:r>
            <a:endParaRPr lang="ru-RU" b="1" dirty="0">
              <a:solidFill>
                <a:schemeClr val="bg1">
                  <a:lumMod val="50000"/>
                </a:schemeClr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23" name="TextBox 22"/>
          <p:cNvSpPr txBox="1"/>
          <p:nvPr/>
        </p:nvSpPr>
        <p:spPr>
          <a:xfrm>
            <a:off x="4396032" y="2783778"/>
            <a:ext cx="366181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 lvl="0">
              <a:defRPr lang="ru-RU"/>
            </a:defPPr>
            <a:lvl1pPr algn="r">
              <a:defRPr b="1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defRPr>
            </a:lvl1pPr>
          </a:lstStyle>
          <a:p>
            <a:pPr algn="ctr"/>
            <a:r>
              <a:rPr lang="ru-RU" dirty="0" smtClean="0"/>
              <a:t>МАУ</a:t>
            </a:r>
            <a:endParaRPr lang="ru-RU" sz="1600" dirty="0"/>
          </a:p>
        </p:txBody>
      </p:sp>
      <p:sp>
        <p:nvSpPr>
          <p:cNvPr id="24" name="Пятиугольник 23"/>
          <p:cNvSpPr/>
          <p:nvPr/>
        </p:nvSpPr>
        <p:spPr>
          <a:xfrm>
            <a:off x="60167" y="5511375"/>
            <a:ext cx="4712430" cy="1207268"/>
          </a:xfrm>
          <a:prstGeom prst="homePlate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2400" b="1" dirty="0">
                <a:solidFill>
                  <a:srgbClr val="002060"/>
                </a:solidFill>
                <a:latin typeface="Bahnschrift Condensed" panose="020B0502040204020203" pitchFamily="34" charset="0"/>
              </a:rPr>
              <a:t>Всероссийский </a:t>
            </a:r>
            <a:r>
              <a:rPr lang="ru-RU" sz="2400" b="1" dirty="0" err="1">
                <a:solidFill>
                  <a:srgbClr val="002060"/>
                </a:solidFill>
                <a:latin typeface="Bahnschrift Condensed" panose="020B0502040204020203" pitchFamily="34" charset="0"/>
              </a:rPr>
              <a:t>медиахакатон</a:t>
            </a:r>
            <a:r>
              <a:rPr lang="ru-RU" sz="2400" b="1" dirty="0">
                <a:solidFill>
                  <a:srgbClr val="002060"/>
                </a:solidFill>
                <a:latin typeface="Bahnschrift Condensed" panose="020B0502040204020203" pitchFamily="34" charset="0"/>
              </a:rPr>
              <a:t> «Первые кадры»</a:t>
            </a:r>
            <a:endParaRPr lang="ru-RU" sz="4000" b="1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sp>
        <p:nvSpPr>
          <p:cNvPr id="25" name="TextBox 24"/>
          <p:cNvSpPr txBox="1"/>
          <p:nvPr/>
        </p:nvSpPr>
        <p:spPr>
          <a:xfrm>
            <a:off x="4795777" y="5742815"/>
            <a:ext cx="265919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 lvl="0">
              <a:defRPr lang="ru-RU"/>
            </a:defPPr>
            <a:lvl1pPr algn="r">
              <a:defRPr b="1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defRPr>
            </a:lvl1pPr>
          </a:lstStyle>
          <a:p>
            <a:pPr algn="ctr"/>
            <a:r>
              <a:rPr lang="ru-RU" dirty="0" smtClean="0"/>
              <a:t>МАУ</a:t>
            </a:r>
            <a:endParaRPr lang="ru-RU" dirty="0"/>
          </a:p>
        </p:txBody>
      </p:sp>
      <p:cxnSp>
        <p:nvCxnSpPr>
          <p:cNvPr id="26" name="Прямая со стрелкой 25"/>
          <p:cNvCxnSpPr/>
          <p:nvPr/>
        </p:nvCxnSpPr>
        <p:spPr>
          <a:xfrm>
            <a:off x="4749600" y="6139725"/>
            <a:ext cx="2880320" cy="0"/>
          </a:xfrm>
          <a:prstGeom prst="straightConnector1">
            <a:avLst/>
          </a:prstGeom>
          <a:ln w="38100">
            <a:solidFill>
              <a:schemeClr val="tx2">
                <a:lumMod val="75000"/>
              </a:schemeClr>
            </a:solidFill>
            <a:headEnd type="oval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9" name="Пятиугольник 28"/>
          <p:cNvSpPr/>
          <p:nvPr/>
        </p:nvSpPr>
        <p:spPr>
          <a:xfrm flipH="1">
            <a:off x="7700187" y="5699079"/>
            <a:ext cx="4501290" cy="941325"/>
          </a:xfrm>
          <a:prstGeom prst="homePlate">
            <a:avLst>
              <a:gd name="adj" fmla="val 70237"/>
            </a:avLst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dirty="0" smtClean="0">
                <a:solidFill>
                  <a:srgbClr val="002060"/>
                </a:solidFill>
                <a:latin typeface="Bahnschrift Condensed" pitchFamily="34" charset="0"/>
              </a:rPr>
              <a:t>1 член СО принял участие в </a:t>
            </a:r>
            <a:r>
              <a:rPr lang="ru-RU" smtClean="0">
                <a:solidFill>
                  <a:srgbClr val="002060"/>
                </a:solidFill>
                <a:latin typeface="Bahnschrift Condensed" pitchFamily="34" charset="0"/>
              </a:rPr>
              <a:t>качестве волонтера</a:t>
            </a:r>
            <a:endParaRPr lang="ru-RU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sp>
        <p:nvSpPr>
          <p:cNvPr id="30" name="TextBox 29"/>
          <p:cNvSpPr txBox="1"/>
          <p:nvPr/>
        </p:nvSpPr>
        <p:spPr>
          <a:xfrm>
            <a:off x="5169773" y="6186706"/>
            <a:ext cx="203997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rPr>
              <a:t>14.10-19.10 2024</a:t>
            </a:r>
          </a:p>
        </p:txBody>
      </p:sp>
    </p:spTree>
    <p:extLst>
      <p:ext uri="{BB962C8B-B14F-4D97-AF65-F5344CB8AC3E}">
        <p14:creationId xmlns:p14="http://schemas.microsoft.com/office/powerpoint/2010/main" val="2062034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4405" y="186631"/>
            <a:ext cx="7773860" cy="432048"/>
          </a:xfrm>
          <a:prstGeom prst="rect">
            <a:avLst/>
          </a:prstGeom>
          <a:solidFill>
            <a:srgbClr val="00B05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ФОТОГРАФИИ К ОСНОВНЫМ МЕРОПРИЯТИЯМ СЛАЙДА № 6: </a:t>
            </a:r>
            <a:endParaRPr lang="ru-RU" sz="16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Bahnschrift Condensed" pitchFamily="34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8565644" y="186631"/>
            <a:ext cx="3550562" cy="432048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 </a:t>
            </a:r>
            <a:r>
              <a:rPr lang="ru-RU" dirty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СЕНТЯБРЬ-ДЕКАБРЬ 2024 г.</a:t>
            </a:r>
          </a:p>
        </p:txBody>
      </p:sp>
      <p:pic>
        <p:nvPicPr>
          <p:cNvPr id="1026" name="Picture 2" descr="https://sun9-70.userapi.com/impg/Wy3h8kTl4hbpPFMf9H6x41wuiTCvoCrdrYV00g/agyz9AKOIAg.jpg?size=1280x960&amp;quality=95&amp;sign=910ff748b43388b9807c29ee5690e51a&amp;type=album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60924" y="1163782"/>
            <a:ext cx="6234831" cy="467612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21473444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4405" y="186631"/>
            <a:ext cx="7773860" cy="432048"/>
          </a:xfrm>
          <a:prstGeom prst="rect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СТУДЕНЧЕСКОЕ ОБЪЕДИНЕНИЕ ПРИНЯЛО УЧАСТИЕ В КОНКУРСНЫХ МЕРОПРИЯТИЯХ: </a:t>
            </a:r>
            <a:endParaRPr lang="ru-RU" sz="16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Bahnschrift Condensed" pitchFamily="34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8565644" y="186631"/>
            <a:ext cx="3550562" cy="432048"/>
          </a:xfrm>
          <a:prstGeom prst="rect">
            <a:avLst/>
          </a:prstGeom>
          <a:solidFill>
            <a:srgbClr val="4E998C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dirty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СЕНТЯБРЬ-ДЕКАБРЬ </a:t>
            </a:r>
            <a:r>
              <a:rPr lang="ru-RU" dirty="0" smtClean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2024 г.</a:t>
            </a:r>
            <a:endParaRPr lang="ru-RU" dirty="0">
              <a:solidFill>
                <a:srgbClr val="FFC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Bahnschrift Condensed" pitchFamily="34" charset="0"/>
            </a:endParaRPr>
          </a:p>
        </p:txBody>
      </p:sp>
      <p:sp>
        <p:nvSpPr>
          <p:cNvPr id="6" name="Пятиугольник 5"/>
          <p:cNvSpPr/>
          <p:nvPr/>
        </p:nvSpPr>
        <p:spPr>
          <a:xfrm>
            <a:off x="3686" y="2452625"/>
            <a:ext cx="4712430" cy="1207268"/>
          </a:xfrm>
          <a:prstGeom prst="homePlate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2400" b="1" dirty="0" smtClean="0">
                <a:solidFill>
                  <a:srgbClr val="002060"/>
                </a:solidFill>
                <a:latin typeface="Bahnschrift Condensed" pitchFamily="34" charset="0"/>
              </a:rPr>
              <a:t>Всероссийский студенческий проект «Твой Ход»</a:t>
            </a:r>
            <a:endParaRPr lang="ru-RU" sz="2400" b="1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sp>
        <p:nvSpPr>
          <p:cNvPr id="7" name="Пятиугольник 6"/>
          <p:cNvSpPr/>
          <p:nvPr/>
        </p:nvSpPr>
        <p:spPr>
          <a:xfrm flipH="1">
            <a:off x="7663408" y="2563262"/>
            <a:ext cx="4548560" cy="951119"/>
          </a:xfrm>
          <a:prstGeom prst="homePlate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000" b="1" dirty="0">
                <a:solidFill>
                  <a:srgbClr val="002060"/>
                </a:solidFill>
                <a:latin typeface="Bahnschrift Condensed" panose="020B0502040204020203" pitchFamily="34" charset="0"/>
              </a:rPr>
              <a:t>Онлайн защита проектов на Всероссийском студенческом проекте «Твой Ход»</a:t>
            </a:r>
            <a:endParaRPr lang="ru-RU" sz="2400" b="1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sp>
        <p:nvSpPr>
          <p:cNvPr id="8" name="Пятиугольник 7"/>
          <p:cNvSpPr/>
          <p:nvPr/>
        </p:nvSpPr>
        <p:spPr>
          <a:xfrm>
            <a:off x="-5607" y="3792462"/>
            <a:ext cx="4781767" cy="1258698"/>
          </a:xfrm>
          <a:prstGeom prst="homePlate">
            <a:avLst>
              <a:gd name="adj" fmla="val 58631"/>
            </a:avLst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2200" b="1" dirty="0" smtClean="0">
                <a:solidFill>
                  <a:srgbClr val="002060"/>
                </a:solidFill>
                <a:latin typeface="Bahnschrift Condensed" panose="020B0502040204020203" pitchFamily="34" charset="0"/>
              </a:rPr>
              <a:t>Всероссийская общественно-государственная инициатива </a:t>
            </a:r>
            <a:r>
              <a:rPr lang="ru-RU" sz="2200" b="1" dirty="0">
                <a:solidFill>
                  <a:srgbClr val="002060"/>
                </a:solidFill>
                <a:latin typeface="Bahnschrift Condensed" panose="020B0502040204020203" pitchFamily="34" charset="0"/>
              </a:rPr>
              <a:t>с международным участием «Горячее сердце»</a:t>
            </a:r>
          </a:p>
        </p:txBody>
      </p:sp>
      <p:sp>
        <p:nvSpPr>
          <p:cNvPr id="9" name="Пятиугольник 8"/>
          <p:cNvSpPr/>
          <p:nvPr/>
        </p:nvSpPr>
        <p:spPr>
          <a:xfrm flipH="1">
            <a:off x="7603364" y="3596688"/>
            <a:ext cx="4571132" cy="1394922"/>
          </a:xfrm>
          <a:prstGeom prst="homePlate">
            <a:avLst>
              <a:gd name="adj" fmla="val 70273"/>
            </a:avLst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400" b="1" dirty="0" smtClean="0">
                <a:solidFill>
                  <a:schemeClr val="tx2"/>
                </a:solidFill>
                <a:latin typeface="Bahnschrift Condensed" pitchFamily="34" charset="0"/>
              </a:rPr>
              <a:t>Подача заявки на конкурс</a:t>
            </a:r>
            <a:endParaRPr lang="ru-RU" sz="2400" b="1" dirty="0">
              <a:solidFill>
                <a:schemeClr val="tx2"/>
              </a:solidFill>
              <a:latin typeface="Bahnschrift Condensed" panose="020B0502040204020203" pitchFamily="34" charset="0"/>
            </a:endParaRPr>
          </a:p>
        </p:txBody>
      </p:sp>
      <p:cxnSp>
        <p:nvCxnSpPr>
          <p:cNvPr id="10" name="Прямая со стрелкой 9"/>
          <p:cNvCxnSpPr/>
          <p:nvPr/>
        </p:nvCxnSpPr>
        <p:spPr>
          <a:xfrm>
            <a:off x="4732834" y="4285381"/>
            <a:ext cx="2880320" cy="0"/>
          </a:xfrm>
          <a:prstGeom prst="straightConnector1">
            <a:avLst/>
          </a:prstGeom>
          <a:ln w="38100">
            <a:solidFill>
              <a:schemeClr val="tx2">
                <a:lumMod val="75000"/>
              </a:schemeClr>
            </a:solidFill>
            <a:headEnd type="oval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Пятиугольник 10"/>
          <p:cNvSpPr/>
          <p:nvPr/>
        </p:nvSpPr>
        <p:spPr>
          <a:xfrm>
            <a:off x="-6526" y="5174748"/>
            <a:ext cx="4740796" cy="887618"/>
          </a:xfrm>
          <a:prstGeom prst="homePlate">
            <a:avLst>
              <a:gd name="adj" fmla="val 66096"/>
            </a:avLst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2800" b="1" dirty="0" smtClean="0">
                <a:solidFill>
                  <a:srgbClr val="002060"/>
                </a:solidFill>
                <a:latin typeface="Bahnschrift Condensed" pitchFamily="34" charset="0"/>
              </a:rPr>
              <a:t>«Доброволец года» Мурманской области </a:t>
            </a:r>
            <a:endParaRPr lang="ru-RU" sz="2800" b="1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sp>
        <p:nvSpPr>
          <p:cNvPr id="12" name="Пятиугольник 11"/>
          <p:cNvSpPr/>
          <p:nvPr/>
        </p:nvSpPr>
        <p:spPr>
          <a:xfrm flipH="1">
            <a:off x="7606360" y="5197638"/>
            <a:ext cx="4605608" cy="941325"/>
          </a:xfrm>
          <a:prstGeom prst="homePlate">
            <a:avLst>
              <a:gd name="adj" fmla="val 70237"/>
            </a:avLst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 smtClean="0">
                <a:solidFill>
                  <a:schemeClr val="tx2"/>
                </a:solidFill>
                <a:latin typeface="Bahnschrift Condensed" panose="020B0502040204020203" pitchFamily="34" charset="0"/>
              </a:rPr>
              <a:t>Победители (2 место) номинация «Добрая команда», трек «Лучшее волонтерское объединение»</a:t>
            </a:r>
            <a:endParaRPr lang="ru-RU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cxnSp>
        <p:nvCxnSpPr>
          <p:cNvPr id="13" name="Прямая со стрелкой 12"/>
          <p:cNvCxnSpPr/>
          <p:nvPr/>
        </p:nvCxnSpPr>
        <p:spPr>
          <a:xfrm flipV="1">
            <a:off x="4746195" y="5657062"/>
            <a:ext cx="2834778" cy="3208"/>
          </a:xfrm>
          <a:prstGeom prst="straightConnector1">
            <a:avLst/>
          </a:prstGeom>
          <a:ln w="38100">
            <a:solidFill>
              <a:schemeClr val="tx2">
                <a:lumMod val="75000"/>
              </a:schemeClr>
            </a:solidFill>
            <a:headEnd type="oval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Прямая со стрелкой 13"/>
          <p:cNvCxnSpPr/>
          <p:nvPr/>
        </p:nvCxnSpPr>
        <p:spPr>
          <a:xfrm>
            <a:off x="4749602" y="3044205"/>
            <a:ext cx="2880320" cy="0"/>
          </a:xfrm>
          <a:prstGeom prst="straightConnector1">
            <a:avLst/>
          </a:prstGeom>
          <a:ln w="38100">
            <a:solidFill>
              <a:schemeClr val="tx2">
                <a:lumMod val="75000"/>
              </a:schemeClr>
            </a:solidFill>
            <a:headEnd type="oval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Пятиугольник 14"/>
          <p:cNvSpPr/>
          <p:nvPr/>
        </p:nvSpPr>
        <p:spPr>
          <a:xfrm>
            <a:off x="0" y="1202407"/>
            <a:ext cx="4740796" cy="936104"/>
          </a:xfrm>
          <a:prstGeom prst="homePlate">
            <a:avLst>
              <a:gd name="adj" fmla="val 63228"/>
            </a:avLst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200" b="1" dirty="0" smtClean="0">
                <a:solidFill>
                  <a:srgbClr val="002060"/>
                </a:solidFill>
                <a:latin typeface="Bahnschrift Condensed" pitchFamily="34" charset="0"/>
              </a:rPr>
              <a:t>Название мероприятия (события)</a:t>
            </a:r>
            <a:endParaRPr lang="ru-RU" sz="2200" b="1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sp>
        <p:nvSpPr>
          <p:cNvPr id="16" name="Пятиугольник 15"/>
          <p:cNvSpPr/>
          <p:nvPr/>
        </p:nvSpPr>
        <p:spPr>
          <a:xfrm flipH="1">
            <a:off x="7665586" y="1322933"/>
            <a:ext cx="4527741" cy="752731"/>
          </a:xfrm>
          <a:prstGeom prst="homePlate">
            <a:avLst>
              <a:gd name="adj" fmla="val 80369"/>
            </a:avLst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2200" b="1" dirty="0" smtClean="0">
                <a:solidFill>
                  <a:srgbClr val="002060"/>
                </a:solidFill>
                <a:latin typeface="Bahnschrift Condensed" pitchFamily="34" charset="0"/>
              </a:rPr>
              <a:t>Результат</a:t>
            </a:r>
            <a:endParaRPr lang="ru-RU" sz="2200" b="1" dirty="0">
              <a:solidFill>
                <a:srgbClr val="002060"/>
              </a:solidFill>
              <a:latin typeface="Bahnschrift Condensed" pitchFamily="34" charset="0"/>
            </a:endParaRPr>
          </a:p>
        </p:txBody>
      </p:sp>
      <p:cxnSp>
        <p:nvCxnSpPr>
          <p:cNvPr id="17" name="Прямая со стрелкой 16"/>
          <p:cNvCxnSpPr/>
          <p:nvPr/>
        </p:nvCxnSpPr>
        <p:spPr>
          <a:xfrm>
            <a:off x="4763120" y="1670459"/>
            <a:ext cx="2880320" cy="0"/>
          </a:xfrm>
          <a:prstGeom prst="straightConnector1">
            <a:avLst/>
          </a:prstGeom>
          <a:ln w="38100">
            <a:solidFill>
              <a:schemeClr val="tx2">
                <a:lumMod val="75000"/>
              </a:schemeClr>
            </a:solidFill>
            <a:headEnd type="oval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Box 17"/>
          <p:cNvSpPr txBox="1"/>
          <p:nvPr/>
        </p:nvSpPr>
        <p:spPr>
          <a:xfrm>
            <a:off x="4411658" y="2284749"/>
            <a:ext cx="364507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 lvl="0">
              <a:defRPr lang="ru-RU"/>
            </a:defPPr>
            <a:lvl1pPr algn="r">
              <a:defRPr b="1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defRPr>
            </a:lvl1pPr>
          </a:lstStyle>
          <a:p>
            <a:pPr algn="ctr"/>
            <a:r>
              <a:rPr lang="ru-RU" dirty="0" smtClean="0"/>
              <a:t>АНО «Большая перемена», Всероссийский студенческий проект «Твой Ход»</a:t>
            </a:r>
            <a:endParaRPr lang="ru-RU" dirty="0"/>
          </a:p>
        </p:txBody>
      </p:sp>
      <p:sp>
        <p:nvSpPr>
          <p:cNvPr id="19" name="TextBox 18"/>
          <p:cNvSpPr txBox="1"/>
          <p:nvPr/>
        </p:nvSpPr>
        <p:spPr>
          <a:xfrm>
            <a:off x="5347228" y="3159748"/>
            <a:ext cx="177393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endParaRPr lang="ru-RU" b="1" dirty="0">
              <a:solidFill>
                <a:schemeClr val="bg1">
                  <a:lumMod val="50000"/>
                </a:schemeClr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560317" y="1267048"/>
            <a:ext cx="128592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ru-RU" b="1" dirty="0" smtClean="0">
                <a:solidFill>
                  <a:srgbClr val="A97955"/>
                </a:solidFill>
                <a:latin typeface="Bahnschrift Condensed" panose="020B0502040204020203" pitchFamily="34" charset="0"/>
              </a:rPr>
              <a:t>ОРГАНИЗАТОР</a:t>
            </a:r>
            <a:endParaRPr lang="ru-RU" b="1" dirty="0">
              <a:solidFill>
                <a:srgbClr val="A97955"/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21" name="TextBox 20"/>
          <p:cNvSpPr txBox="1"/>
          <p:nvPr/>
        </p:nvSpPr>
        <p:spPr>
          <a:xfrm>
            <a:off x="5661765" y="1763469"/>
            <a:ext cx="108461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 smtClean="0">
                <a:solidFill>
                  <a:srgbClr val="A97955"/>
                </a:solidFill>
                <a:latin typeface="Bahnschrift Condensed" panose="020B0502040204020203" pitchFamily="34" charset="0"/>
              </a:rPr>
              <a:t>ДАТА</a:t>
            </a:r>
            <a:endParaRPr lang="ru-RU" b="1" dirty="0">
              <a:solidFill>
                <a:srgbClr val="A97955"/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22" name="TextBox 21"/>
          <p:cNvSpPr txBox="1"/>
          <p:nvPr/>
        </p:nvSpPr>
        <p:spPr>
          <a:xfrm>
            <a:off x="5259859" y="5668300"/>
            <a:ext cx="177393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 smtClean="0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rPr>
              <a:t>30.11.2024</a:t>
            </a:r>
            <a:endParaRPr lang="ru-RU" b="1" dirty="0">
              <a:solidFill>
                <a:schemeClr val="bg1">
                  <a:lumMod val="50000"/>
                </a:schemeClr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23" name="TextBox 22"/>
          <p:cNvSpPr txBox="1"/>
          <p:nvPr/>
        </p:nvSpPr>
        <p:spPr>
          <a:xfrm>
            <a:off x="4422010" y="3792462"/>
            <a:ext cx="362436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 lvl="0">
              <a:defRPr lang="ru-RU"/>
            </a:defPPr>
            <a:lvl1pPr algn="r">
              <a:defRPr b="1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defRPr>
            </a:lvl1pPr>
          </a:lstStyle>
          <a:p>
            <a:pPr algn="ctr"/>
            <a:r>
              <a:rPr lang="ru-RU" dirty="0"/>
              <a:t>Фонд социально-культурных инициатив</a:t>
            </a:r>
          </a:p>
        </p:txBody>
      </p:sp>
      <p:sp>
        <p:nvSpPr>
          <p:cNvPr id="78" name="TextBox 77"/>
          <p:cNvSpPr txBox="1"/>
          <p:nvPr/>
        </p:nvSpPr>
        <p:spPr>
          <a:xfrm>
            <a:off x="4995136" y="4974409"/>
            <a:ext cx="2585837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 lvl="0">
              <a:defRPr lang="ru-RU"/>
            </a:defPPr>
            <a:lvl1pPr algn="r">
              <a:defRPr b="1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defRPr>
            </a:lvl1pPr>
          </a:lstStyle>
          <a:p>
            <a:pPr algn="ctr"/>
            <a:r>
              <a:rPr lang="ru-RU" dirty="0" smtClean="0"/>
              <a:t>Комитет </a:t>
            </a:r>
            <a:r>
              <a:rPr lang="ru-RU" dirty="0"/>
              <a:t>м</a:t>
            </a:r>
            <a:r>
              <a:rPr lang="ru-RU" dirty="0" smtClean="0"/>
              <a:t>олодежной политики Мурманской области</a:t>
            </a:r>
            <a:endParaRPr lang="ru-RU" dirty="0"/>
          </a:p>
        </p:txBody>
      </p:sp>
      <p:sp>
        <p:nvSpPr>
          <p:cNvPr id="79" name="TextBox 78"/>
          <p:cNvSpPr txBox="1"/>
          <p:nvPr/>
        </p:nvSpPr>
        <p:spPr>
          <a:xfrm>
            <a:off x="4986545" y="4417951"/>
            <a:ext cx="240643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 smtClean="0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rPr>
              <a:t>20.04.2024</a:t>
            </a:r>
            <a:endParaRPr lang="ru-RU" b="1" dirty="0">
              <a:solidFill>
                <a:schemeClr val="bg1">
                  <a:lumMod val="50000"/>
                </a:schemeClr>
              </a:solidFill>
              <a:latin typeface="Bahnschrift Condensed" panose="020B0502040204020203" pitchFamily="34" charset="0"/>
            </a:endParaRPr>
          </a:p>
        </p:txBody>
      </p:sp>
      <p:sp>
        <p:nvSpPr>
          <p:cNvPr id="25" name="TextBox 24"/>
          <p:cNvSpPr txBox="1"/>
          <p:nvPr/>
        </p:nvSpPr>
        <p:spPr>
          <a:xfrm>
            <a:off x="5030976" y="3096644"/>
            <a:ext cx="240643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 smtClean="0">
                <a:solidFill>
                  <a:schemeClr val="bg1">
                    <a:lumMod val="50000"/>
                  </a:schemeClr>
                </a:solidFill>
                <a:latin typeface="Bahnschrift Condensed" panose="020B0502040204020203" pitchFamily="34" charset="0"/>
              </a:rPr>
              <a:t>20-22.09.2024</a:t>
            </a:r>
          </a:p>
        </p:txBody>
      </p:sp>
    </p:spTree>
    <p:extLst>
      <p:ext uri="{BB962C8B-B14F-4D97-AF65-F5344CB8AC3E}">
        <p14:creationId xmlns:p14="http://schemas.microsoft.com/office/powerpoint/2010/main" val="27825762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Объект 6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056543703"/>
              </p:ext>
            </p:extLst>
          </p:nvPr>
        </p:nvGraphicFramePr>
        <p:xfrm>
          <a:off x="270160" y="1172160"/>
          <a:ext cx="11793684" cy="5432877"/>
        </p:xfrm>
        <a:graphic>
          <a:graphicData uri="http://schemas.openxmlformats.org/drawingml/2006/table">
            <a:tbl>
              <a:tblPr firstRow="1" bandRow="1"/>
              <a:tblGrid>
                <a:gridCol w="2948421">
                  <a:extLst>
                    <a:ext uri="{9D8B030D-6E8A-4147-A177-3AD203B41FA5}">
                      <a16:colId xmlns:a16="http://schemas.microsoft.com/office/drawing/2014/main" val="2270842600"/>
                    </a:ext>
                  </a:extLst>
                </a:gridCol>
                <a:gridCol w="2948421">
                  <a:extLst>
                    <a:ext uri="{9D8B030D-6E8A-4147-A177-3AD203B41FA5}">
                      <a16:colId xmlns:a16="http://schemas.microsoft.com/office/drawing/2014/main" val="4052834361"/>
                    </a:ext>
                  </a:extLst>
                </a:gridCol>
                <a:gridCol w="2948421">
                  <a:extLst>
                    <a:ext uri="{9D8B030D-6E8A-4147-A177-3AD203B41FA5}">
                      <a16:colId xmlns:a16="http://schemas.microsoft.com/office/drawing/2014/main" val="1590722760"/>
                    </a:ext>
                  </a:extLst>
                </a:gridCol>
                <a:gridCol w="2948421">
                  <a:extLst>
                    <a:ext uri="{9D8B030D-6E8A-4147-A177-3AD203B41FA5}">
                      <a16:colId xmlns:a16="http://schemas.microsoft.com/office/drawing/2014/main" val="2558514184"/>
                    </a:ext>
                  </a:extLst>
                </a:gridCol>
              </a:tblGrid>
              <a:tr h="974605">
                <a:tc>
                  <a:txBody>
                    <a:bodyPr/>
                    <a:lstStyle/>
                    <a:p>
                      <a:pPr algn="ctr"/>
                      <a:r>
                        <a:rPr lang="ru-RU" sz="1400" dirty="0" smtClean="0">
                          <a:latin typeface="Bahnschrift SemiBold" panose="020B0502040204020203" pitchFamily="34" charset="0"/>
                        </a:rPr>
                        <a:t>НАИМЕНОВАНИЕ МЕРОПРИЯТИЯ</a:t>
                      </a:r>
                      <a:r>
                        <a:rPr lang="ru-RU" sz="1400" baseline="0" dirty="0" smtClean="0">
                          <a:latin typeface="Bahnschrift SemiBold" panose="020B0502040204020203" pitchFamily="34" charset="0"/>
                        </a:rPr>
                        <a:t> (СОБЫТИЯ)</a:t>
                      </a:r>
                      <a:endParaRPr lang="ru-RU" sz="1400" dirty="0">
                        <a:latin typeface="Bahnschrift SemiBold" panose="020B0502040204020203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400" dirty="0" smtClean="0">
                          <a:latin typeface="Bahnschrift SemiBold" panose="020B0502040204020203" pitchFamily="34" charset="0"/>
                        </a:rPr>
                        <a:t>ДАТЫ</a:t>
                      </a:r>
                    </a:p>
                    <a:p>
                      <a:pPr algn="ctr"/>
                      <a:r>
                        <a:rPr lang="ru-RU" sz="1400" dirty="0" smtClean="0">
                          <a:latin typeface="Bahnschrift SemiBold" panose="020B0502040204020203" pitchFamily="34" charset="0"/>
                        </a:rPr>
                        <a:t>(ПЕРИОД)</a:t>
                      </a:r>
                      <a:endParaRPr lang="ru-RU" sz="1400" dirty="0">
                        <a:latin typeface="Bahnschrift SemiBold" panose="020B0502040204020203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400" dirty="0" smtClean="0">
                          <a:latin typeface="Bahnschrift SemiBold" panose="020B0502040204020203" pitchFamily="34" charset="0"/>
                        </a:rPr>
                        <a:t>ЦЕЛЕВАЯ ГРУППА</a:t>
                      </a:r>
                      <a:endParaRPr lang="ru-RU" sz="1400" dirty="0">
                        <a:latin typeface="Bahnschrift SemiBold" panose="020B0502040204020203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400" dirty="0" smtClean="0">
                          <a:latin typeface="Bahnschrift SemiBold" panose="020B0502040204020203" pitchFamily="34" charset="0"/>
                        </a:rPr>
                        <a:t>ПЛАНИРУЕМЫЙ</a:t>
                      </a:r>
                      <a:r>
                        <a:rPr lang="ru-RU" sz="1400" baseline="0" dirty="0" smtClean="0">
                          <a:latin typeface="Bahnschrift SemiBold" panose="020B0502040204020203" pitchFamily="34" charset="0"/>
                        </a:rPr>
                        <a:t> РЕЗУЛЬТАТ</a:t>
                      </a:r>
                      <a:endParaRPr lang="ru-RU" sz="1400" dirty="0">
                        <a:latin typeface="Bahnschrift SemiBold" panose="020B0502040204020203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73950127"/>
                  </a:ext>
                </a:extLst>
              </a:tr>
              <a:tr h="1749826">
                <a:tc>
                  <a:txBody>
                    <a:bodyPr/>
                    <a:lstStyle/>
                    <a:p>
                      <a:pPr algn="l"/>
                      <a:r>
                        <a:rPr lang="ru-RU" sz="1600" b="0" kern="1200" dirty="0" smtClean="0">
                          <a:solidFill>
                            <a:schemeClr val="tx1"/>
                          </a:solidFill>
                          <a:effectLst/>
                          <a:latin typeface="Bahnschrift Condensed" panose="020B0502040204020203" pitchFamily="34" charset="0"/>
                          <a:ea typeface="+mn-ea"/>
                          <a:cs typeface="+mn-cs"/>
                        </a:rPr>
                        <a:t>День творчества и вдохновения. Конкурс рисунков «Мечтай, </a:t>
                      </a:r>
                      <a:r>
                        <a:rPr lang="ru-RU" sz="1600" b="0" kern="1200" dirty="0" err="1" smtClean="0">
                          <a:solidFill>
                            <a:schemeClr val="tx1"/>
                          </a:solidFill>
                          <a:effectLst/>
                          <a:latin typeface="Bahnschrift Condensed" panose="020B0502040204020203" pitchFamily="34" charset="0"/>
                          <a:ea typeface="+mn-ea"/>
                          <a:cs typeface="+mn-cs"/>
                        </a:rPr>
                        <a:t>сияй,твори</a:t>
                      </a:r>
                      <a:r>
                        <a:rPr lang="ru-RU" sz="1600" b="0" kern="1200" dirty="0" smtClean="0">
                          <a:solidFill>
                            <a:schemeClr val="tx1"/>
                          </a:solidFill>
                          <a:effectLst/>
                          <a:latin typeface="Bahnschrift Condensed" panose="020B0502040204020203" pitchFamily="34" charset="0"/>
                          <a:ea typeface="+mn-ea"/>
                          <a:cs typeface="+mn-cs"/>
                        </a:rPr>
                        <a:t>!»</a:t>
                      </a:r>
                      <a:endParaRPr lang="ru-RU" sz="1600" b="0" dirty="0">
                        <a:latin typeface="Bahnschrift Condensed" panose="020B0502040204020203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r>
                        <a:rPr lang="ru-RU" sz="1600" b="0" dirty="0" smtClean="0">
                          <a:latin typeface="Bahnschrift Condensed" panose="020B0502040204020203" pitchFamily="34" charset="0"/>
                        </a:rPr>
                        <a:t>17.01.2025-17.02.2025</a:t>
                      </a:r>
                      <a:endParaRPr lang="ru-RU" sz="1600" b="0" dirty="0">
                        <a:latin typeface="Bahnschrift Condensed" panose="020B0502040204020203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r>
                        <a:rPr lang="ru-RU" sz="1600" b="0" dirty="0" smtClean="0">
                          <a:latin typeface="Bahnschrift Condensed" panose="020B0502040204020203" pitchFamily="34" charset="0"/>
                        </a:rPr>
                        <a:t>Дети с ОВЗ и</a:t>
                      </a:r>
                      <a:r>
                        <a:rPr lang="ru-RU" sz="1600" b="0" baseline="0" dirty="0" smtClean="0">
                          <a:latin typeface="Bahnschrift Condensed" panose="020B0502040204020203" pitchFamily="34" charset="0"/>
                        </a:rPr>
                        <a:t> инвалидностью, молодые инвалиды; волонтеры</a:t>
                      </a:r>
                      <a:endParaRPr lang="ru-RU" sz="1600" b="0" dirty="0">
                        <a:latin typeface="Bahnschrift Condensed" panose="020B0502040204020203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r>
                        <a:rPr lang="ru-RU" sz="1600" b="0" kern="1200" dirty="0" smtClean="0">
                          <a:solidFill>
                            <a:schemeClr val="tx1"/>
                          </a:solidFill>
                          <a:effectLst/>
                          <a:latin typeface="Bahnschrift Condensed" panose="020B0502040204020203" pitchFamily="34" charset="0"/>
                          <a:ea typeface="+mn-ea"/>
                          <a:cs typeface="+mn-cs"/>
                        </a:rPr>
                        <a:t>Активизация досуговой и познавательной деятельности детей; интеграция людей с ОВЗ и инвалидностью и людей с нормативным развитием. Получение студентами –волонтерами опыта проведения инклюзивных праздников</a:t>
                      </a:r>
                      <a:endParaRPr lang="ru-RU" sz="1600" b="0" dirty="0">
                        <a:latin typeface="Bahnschrift Condensed" panose="020B0502040204020203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3936773"/>
                  </a:ext>
                </a:extLst>
              </a:tr>
              <a:tr h="1218071">
                <a:tc>
                  <a:txBody>
                    <a:bodyPr/>
                    <a:lstStyle/>
                    <a:p>
                      <a:pPr algn="l"/>
                      <a:r>
                        <a:rPr lang="ru-RU" sz="1600" b="0" kern="1200" dirty="0" smtClean="0">
                          <a:solidFill>
                            <a:schemeClr val="tx1"/>
                          </a:solidFill>
                          <a:effectLst/>
                          <a:latin typeface="Bahnschrift Condensed" panose="020B0502040204020203" pitchFamily="34" charset="0"/>
                          <a:ea typeface="+mn-ea"/>
                          <a:cs typeface="+mn-cs"/>
                        </a:rPr>
                        <a:t>Инклюзивно-интерактивный праздник «Мир, дружба, жвачка»</a:t>
                      </a:r>
                      <a:endParaRPr lang="ru-RU" sz="1600" b="0" dirty="0">
                        <a:latin typeface="Bahnschrift Condensed" panose="020B0502040204020203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r>
                        <a:rPr lang="ru-RU" sz="1600" b="0" dirty="0" smtClean="0">
                          <a:latin typeface="Bahnschrift Condensed" panose="020B0502040204020203" pitchFamily="34" charset="0"/>
                        </a:rPr>
                        <a:t>10.05.2025</a:t>
                      </a:r>
                      <a:endParaRPr lang="ru-RU" sz="1600" b="0" dirty="0">
                        <a:latin typeface="Bahnschrift Condensed" panose="020B0502040204020203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ru-RU" sz="1600" b="0" dirty="0" smtClean="0">
                          <a:latin typeface="Bahnschrift Condensed" panose="020B0502040204020203" pitchFamily="34" charset="0"/>
                        </a:rPr>
                        <a:t>Дети с ОВЗ и</a:t>
                      </a:r>
                      <a:r>
                        <a:rPr lang="ru-RU" sz="1600" b="0" baseline="0" dirty="0" smtClean="0">
                          <a:latin typeface="Bahnschrift Condensed" panose="020B0502040204020203" pitchFamily="34" charset="0"/>
                        </a:rPr>
                        <a:t> инвалидностью, молодые инвалиды; волонтеры</a:t>
                      </a:r>
                      <a:endParaRPr lang="ru-RU" sz="1600" b="0" dirty="0" smtClean="0">
                        <a:latin typeface="Bahnschrift Condensed" panose="020B0502040204020203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r>
                        <a:rPr lang="ru-RU" sz="1600" b="0" kern="1200" dirty="0" smtClean="0">
                          <a:solidFill>
                            <a:schemeClr val="tx1"/>
                          </a:solidFill>
                          <a:effectLst/>
                          <a:latin typeface="Bahnschrift Condensed" panose="020B0502040204020203" pitchFamily="34" charset="0"/>
                          <a:ea typeface="+mn-ea"/>
                          <a:cs typeface="+mn-cs"/>
                        </a:rPr>
                        <a:t>Активизация досуговой и познавательной деятельности детей; интеграция людей с ОВЗ и инвалидностью и людей с нормативным развитием. </a:t>
                      </a:r>
                      <a:endParaRPr lang="ru-RU" sz="1600" b="0" dirty="0">
                        <a:latin typeface="Bahnschrift Condensed" panose="020B0502040204020203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274357643"/>
                  </a:ext>
                </a:extLst>
              </a:tr>
              <a:tr h="1200995">
                <a:tc>
                  <a:txBody>
                    <a:bodyPr/>
                    <a:lstStyle/>
                    <a:p>
                      <a:pPr algn="l"/>
                      <a:r>
                        <a:rPr lang="ru-RU" sz="1400" b="0" kern="1200" dirty="0" smtClean="0">
                          <a:solidFill>
                            <a:schemeClr val="tx1"/>
                          </a:solidFill>
                          <a:effectLst/>
                          <a:latin typeface="Bahnschrift Condensed" panose="020B0502040204020203" pitchFamily="34" charset="0"/>
                          <a:ea typeface="+mn-ea"/>
                          <a:cs typeface="+mn-cs"/>
                        </a:rPr>
                        <a:t>Инклюзивно-интерактивный праздник «Радость детства»</a:t>
                      </a:r>
                      <a:endParaRPr lang="ru-RU" sz="1400" b="0" dirty="0">
                        <a:latin typeface="Bahnschrift Condensed" panose="020B0502040204020203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r>
                        <a:rPr lang="ru-RU" sz="1400" b="0" dirty="0" smtClean="0">
                          <a:latin typeface="Bahnschrift Condensed" panose="020B0502040204020203" pitchFamily="34" charset="0"/>
                        </a:rPr>
                        <a:t>01.06.2025</a:t>
                      </a:r>
                      <a:endParaRPr lang="ru-RU" sz="1400" b="0" dirty="0">
                        <a:latin typeface="Bahnschrift Condensed" panose="020B0502040204020203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ru-RU" sz="1400" b="0" dirty="0" smtClean="0">
                          <a:latin typeface="Bahnschrift Condensed" panose="020B0502040204020203" pitchFamily="34" charset="0"/>
                        </a:rPr>
                        <a:t>Дети с ОВЗ и</a:t>
                      </a:r>
                      <a:r>
                        <a:rPr lang="ru-RU" sz="1400" b="0" baseline="0" dirty="0" smtClean="0">
                          <a:latin typeface="Bahnschrift Condensed" panose="020B0502040204020203" pitchFamily="34" charset="0"/>
                        </a:rPr>
                        <a:t> инвалидностью, молодые инвалиды; волонтеры</a:t>
                      </a:r>
                      <a:endParaRPr lang="ru-RU" sz="1400" b="0" dirty="0" smtClean="0">
                        <a:latin typeface="Bahnschrift Condensed" panose="020B0502040204020203" pitchFamily="34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0" kern="1200" dirty="0" smtClean="0">
                          <a:solidFill>
                            <a:schemeClr val="tx1"/>
                          </a:solidFill>
                          <a:effectLst/>
                          <a:latin typeface="Bahnschrift Condensed" panose="020B0502040204020203" pitchFamily="34" charset="0"/>
                          <a:ea typeface="+mn-ea"/>
                          <a:cs typeface="+mn-cs"/>
                        </a:rPr>
                        <a:t>Активизация досуговой и познавательной деятельности детей; интеграция людей с ОВЗ и инвалидностью и людей с нормативным развитием. Получение студентами –волонтерами опыта проведения инклюзивных праздников</a:t>
                      </a:r>
                      <a:endParaRPr lang="ru-RU" sz="1400" b="0" dirty="0">
                        <a:effectLst/>
                        <a:latin typeface="Bahnschrift Condensed" panose="020B0502040204020203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2650919402"/>
                  </a:ext>
                </a:extLst>
              </a:tr>
            </a:tbl>
          </a:graphicData>
        </a:graphic>
      </p:graphicFrame>
      <p:sp>
        <p:nvSpPr>
          <p:cNvPr id="6" name="Заголовок 5"/>
          <p:cNvSpPr>
            <a:spLocks noGrp="1"/>
          </p:cNvSpPr>
          <p:nvPr>
            <p:ph type="title"/>
          </p:nvPr>
        </p:nvSpPr>
        <p:spPr>
          <a:xfrm>
            <a:off x="680602" y="87602"/>
            <a:ext cx="10972800" cy="951489"/>
          </a:xfrm>
          <a:prstGeom prst="rect">
            <a:avLst/>
          </a:prstGeom>
          <a:solidFill>
            <a:schemeClr val="accent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20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ПЛАН СТУДЕНЧЕСКОГО ОБЪЕДИНЕНИЯ НА </a:t>
            </a:r>
            <a:r>
              <a:rPr lang="ru-RU" sz="2000" dirty="0" smtClean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ЯНВАРЬ-ИЮНЬ 2024</a:t>
            </a:r>
            <a:r>
              <a:rPr lang="en-US" sz="2000" dirty="0" smtClean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/ 2025</a:t>
            </a:r>
            <a:r>
              <a:rPr lang="ru-RU" sz="2000" dirty="0" smtClean="0"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 ГОДА </a:t>
            </a:r>
            <a:r>
              <a:rPr lang="ru-RU" sz="20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ahnschrift Condensed" pitchFamily="34" charset="0"/>
              </a:rPr>
              <a:t>(ОСНОВНЫЕ СОБЫТИЯ)</a:t>
            </a:r>
            <a:endParaRPr lang="ru-RU" sz="20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Bahnschrift Condensed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05777493"/>
      </p:ext>
    </p:extLst>
  </p:cSld>
  <p:clrMapOvr>
    <a:masterClrMapping/>
  </p:clrMapOvr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Unknown Document Type" ma:contentTypeID="0x010104" ma:contentTypeVersion="0" ma:contentTypeDescription="" ma:contentTypeScope="" ma:versionID="05d83ceaa0bbd2e3bc716e6e66bd857a">
  <xsd:schema xmlns:xsd="http://www.w3.org/2001/XMLSchema" xmlns:xs="http://www.w3.org/2001/XMLSchema" xmlns:p="http://schemas.microsoft.com/office/2006/metadata/properties" targetNamespace="http://schemas.microsoft.com/office/2006/metadata/properties" ma:root="true" ma:fieldsID="b3d69fe45253d5ff147bb69036b756a7">
    <xsd:element name="properties">
      <xsd:complexType>
        <xsd:sequence>
          <xsd:element name="documentManagement">
            <xsd:complexType>
              <xsd:all/>
            </xsd:complexType>
          </xsd:element>
        </xsd:sequence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 ma:readOnly="true"/>
        <xsd:element ref="dc:title" minOccurs="0" maxOccurs="1" ma:index="3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Props1.xml><?xml version="1.0" encoding="utf-8"?>
<ds:datastoreItem xmlns:ds="http://schemas.openxmlformats.org/officeDocument/2006/customXml" ds:itemID="{AC2E7BE2-36AA-4178-B9D4-1817FCE0CBE6}"/>
</file>

<file path=customXml/itemProps2.xml><?xml version="1.0" encoding="utf-8"?>
<ds:datastoreItem xmlns:ds="http://schemas.openxmlformats.org/officeDocument/2006/customXml" ds:itemID="{0DA03C38-D898-4FF4-AC3D-93E8F77A6F24}"/>
</file>

<file path=customXml/itemProps3.xml><?xml version="1.0" encoding="utf-8"?>
<ds:datastoreItem xmlns:ds="http://schemas.openxmlformats.org/officeDocument/2006/customXml" ds:itemID="{5EDA7CA7-4E7E-4246-A70C-695785E49336}"/>
</file>

<file path=docProps/app.xml><?xml version="1.0" encoding="utf-8"?>
<Properties xmlns="http://schemas.openxmlformats.org/officeDocument/2006/extended-properties" xmlns:vt="http://schemas.openxmlformats.org/officeDocument/2006/docPropsVTypes">
  <TotalTime>2135</TotalTime>
  <Words>701</Words>
  <Application>Microsoft Office PowerPoint</Application>
  <PresentationFormat>Широкоэкранный</PresentationFormat>
  <Paragraphs>158</Paragraphs>
  <Slides>9</Slides>
  <Notes>5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8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9</vt:i4>
      </vt:variant>
    </vt:vector>
  </HeadingPairs>
  <TitlesOfParts>
    <vt:vector size="18" baseType="lpstr">
      <vt:lpstr>Arial</vt:lpstr>
      <vt:lpstr>Bahnschrift Condensed</vt:lpstr>
      <vt:lpstr>Bahnschrift SemiBold</vt:lpstr>
      <vt:lpstr>Bahnschrift SemiBold Condensed</vt:lpstr>
      <vt:lpstr>Calibri</vt:lpstr>
      <vt:lpstr>FrankRuehl</vt:lpstr>
      <vt:lpstr>Muller Narrow Light</vt:lpstr>
      <vt:lpstr>Times New Roman</vt:lpstr>
      <vt:lpstr>Тема Office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ПЛАН СТУДЕНЧЕСКОГО ОБЪЕДИНЕНИЯ НА ЯНВАРЬ-ИЮНЬ 2024/ 2025 ГОДА (ОСНОВНЫЕ СОБЫТИЯ)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РЕГИОНАЛЬНЫЙ ИМПАКТ-ПРОЕКТ «АРКТИКА – ТЕРРИТОРИЯ ЖИЗНИ»</dc:title>
  <dc:creator>Писарев Алексей Александрович</dc:creator>
  <cp:lastModifiedBy>huawei</cp:lastModifiedBy>
  <cp:revision>221</cp:revision>
  <cp:lastPrinted>2022-12-27T06:27:11Z</cp:lastPrinted>
  <dcterms:modified xsi:type="dcterms:W3CDTF">2024-12-13T18:09:49Z</dcterms:modified>
</cp:coreProperties>
</file>